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6.jpg" ContentType="image/jpeg"/>
  <Override PartName="/ppt/media/image2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7" r:id="rId6"/>
    <p:sldId id="268" r:id="rId7"/>
    <p:sldId id="260" r:id="rId8"/>
    <p:sldId id="261" r:id="rId9"/>
    <p:sldId id="262" r:id="rId10"/>
    <p:sldId id="270" r:id="rId11"/>
    <p:sldId id="274" r:id="rId12"/>
    <p:sldId id="271" r:id="rId13"/>
    <p:sldId id="273" r:id="rId14"/>
    <p:sldId id="277"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F8A18-EB0C-4AD6-AB6F-AF7C7AD5C1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C967B1F4-2961-4814-BAB1-B2301B5055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0333896-C32F-4051-B026-DDE03A9328D6}"/>
              </a:ext>
            </a:extLst>
          </p:cNvPr>
          <p:cNvSpPr>
            <a:spLocks noGrp="1"/>
          </p:cNvSpPr>
          <p:nvPr>
            <p:ph type="dt" sz="half" idx="10"/>
          </p:nvPr>
        </p:nvSpPr>
        <p:spPr/>
        <p:txBody>
          <a:bodyPr/>
          <a:lstStyle/>
          <a:p>
            <a:fld id="{C2FDE861-7B51-4CC1-8C11-E135CAA19DE2}" type="datetimeFigureOut">
              <a:rPr lang="vi-VN" smtClean="0"/>
              <a:t>25/05/2025</a:t>
            </a:fld>
            <a:endParaRPr lang="vi-VN"/>
          </a:p>
        </p:txBody>
      </p:sp>
      <p:sp>
        <p:nvSpPr>
          <p:cNvPr id="5" name="Footer Placeholder 4">
            <a:extLst>
              <a:ext uri="{FF2B5EF4-FFF2-40B4-BE49-F238E27FC236}">
                <a16:creationId xmlns:a16="http://schemas.microsoft.com/office/drawing/2014/main" id="{492F302B-24E3-4925-BF6D-30C5DDB8845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D0027B6-54E4-410A-B7DB-C4B28474AB21}"/>
              </a:ext>
            </a:extLst>
          </p:cNvPr>
          <p:cNvSpPr>
            <a:spLocks noGrp="1"/>
          </p:cNvSpPr>
          <p:nvPr>
            <p:ph type="sldNum" sz="quarter" idx="12"/>
          </p:nvPr>
        </p:nvSpPr>
        <p:spPr/>
        <p:txBody>
          <a:bodyPr/>
          <a:lstStyle/>
          <a:p>
            <a:fld id="{09681D30-AA9D-41DA-8AB4-1B2AD2F6F37E}" type="slidenum">
              <a:rPr lang="vi-VN" smtClean="0"/>
              <a:t>‹#›</a:t>
            </a:fld>
            <a:endParaRPr lang="vi-VN"/>
          </a:p>
        </p:txBody>
      </p:sp>
    </p:spTree>
    <p:extLst>
      <p:ext uri="{BB962C8B-B14F-4D97-AF65-F5344CB8AC3E}">
        <p14:creationId xmlns:p14="http://schemas.microsoft.com/office/powerpoint/2010/main" val="3339032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25E6-3718-4047-B87D-DD68409CB16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0940A94-878B-4506-9E06-C7D53CFD7B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CCC3014-0DF5-4FEB-A948-A86FEAA64A00}"/>
              </a:ext>
            </a:extLst>
          </p:cNvPr>
          <p:cNvSpPr>
            <a:spLocks noGrp="1"/>
          </p:cNvSpPr>
          <p:nvPr>
            <p:ph type="dt" sz="half" idx="10"/>
          </p:nvPr>
        </p:nvSpPr>
        <p:spPr/>
        <p:txBody>
          <a:bodyPr/>
          <a:lstStyle/>
          <a:p>
            <a:fld id="{C2FDE861-7B51-4CC1-8C11-E135CAA19DE2}" type="datetimeFigureOut">
              <a:rPr lang="vi-VN" smtClean="0"/>
              <a:t>25/05/2025</a:t>
            </a:fld>
            <a:endParaRPr lang="vi-VN"/>
          </a:p>
        </p:txBody>
      </p:sp>
      <p:sp>
        <p:nvSpPr>
          <p:cNvPr id="5" name="Footer Placeholder 4">
            <a:extLst>
              <a:ext uri="{FF2B5EF4-FFF2-40B4-BE49-F238E27FC236}">
                <a16:creationId xmlns:a16="http://schemas.microsoft.com/office/drawing/2014/main" id="{E7B29F81-3BFA-4A93-9AF2-29E5092F66F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085DF19-5F1E-4B03-B0F2-B0F6856C6186}"/>
              </a:ext>
            </a:extLst>
          </p:cNvPr>
          <p:cNvSpPr>
            <a:spLocks noGrp="1"/>
          </p:cNvSpPr>
          <p:nvPr>
            <p:ph type="sldNum" sz="quarter" idx="12"/>
          </p:nvPr>
        </p:nvSpPr>
        <p:spPr/>
        <p:txBody>
          <a:bodyPr/>
          <a:lstStyle/>
          <a:p>
            <a:fld id="{09681D30-AA9D-41DA-8AB4-1B2AD2F6F37E}" type="slidenum">
              <a:rPr lang="vi-VN" smtClean="0"/>
              <a:t>‹#›</a:t>
            </a:fld>
            <a:endParaRPr lang="vi-VN"/>
          </a:p>
        </p:txBody>
      </p:sp>
    </p:spTree>
    <p:extLst>
      <p:ext uri="{BB962C8B-B14F-4D97-AF65-F5344CB8AC3E}">
        <p14:creationId xmlns:p14="http://schemas.microsoft.com/office/powerpoint/2010/main" val="77099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7C2197-7F08-481A-BC5E-FE70F2F81C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3B100E-E8B4-49B5-A39A-E403BFB073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F2D7C14-A299-45D3-817F-EF2424BB766A}"/>
              </a:ext>
            </a:extLst>
          </p:cNvPr>
          <p:cNvSpPr>
            <a:spLocks noGrp="1"/>
          </p:cNvSpPr>
          <p:nvPr>
            <p:ph type="dt" sz="half" idx="10"/>
          </p:nvPr>
        </p:nvSpPr>
        <p:spPr/>
        <p:txBody>
          <a:bodyPr/>
          <a:lstStyle/>
          <a:p>
            <a:fld id="{C2FDE861-7B51-4CC1-8C11-E135CAA19DE2}" type="datetimeFigureOut">
              <a:rPr lang="vi-VN" smtClean="0"/>
              <a:t>25/05/2025</a:t>
            </a:fld>
            <a:endParaRPr lang="vi-VN"/>
          </a:p>
        </p:txBody>
      </p:sp>
      <p:sp>
        <p:nvSpPr>
          <p:cNvPr id="5" name="Footer Placeholder 4">
            <a:extLst>
              <a:ext uri="{FF2B5EF4-FFF2-40B4-BE49-F238E27FC236}">
                <a16:creationId xmlns:a16="http://schemas.microsoft.com/office/drawing/2014/main" id="{E802BDB8-35C0-4C37-B4E7-58D7B3D3ABA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31F0CAA-AEEE-4036-AD01-EE28FA93CC04}"/>
              </a:ext>
            </a:extLst>
          </p:cNvPr>
          <p:cNvSpPr>
            <a:spLocks noGrp="1"/>
          </p:cNvSpPr>
          <p:nvPr>
            <p:ph type="sldNum" sz="quarter" idx="12"/>
          </p:nvPr>
        </p:nvSpPr>
        <p:spPr/>
        <p:txBody>
          <a:bodyPr/>
          <a:lstStyle/>
          <a:p>
            <a:fld id="{09681D30-AA9D-41DA-8AB4-1B2AD2F6F37E}" type="slidenum">
              <a:rPr lang="vi-VN" smtClean="0"/>
              <a:t>‹#›</a:t>
            </a:fld>
            <a:endParaRPr lang="vi-VN"/>
          </a:p>
        </p:txBody>
      </p:sp>
    </p:spTree>
    <p:extLst>
      <p:ext uri="{BB962C8B-B14F-4D97-AF65-F5344CB8AC3E}">
        <p14:creationId xmlns:p14="http://schemas.microsoft.com/office/powerpoint/2010/main" val="1389103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1FC8B-4CAD-4DEF-90DF-8F2166CE3F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642B895-29E5-45F5-AB10-03749986CB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8101633-DC6F-4385-95EC-E9370FFE2FFC}"/>
              </a:ext>
            </a:extLst>
          </p:cNvPr>
          <p:cNvSpPr>
            <a:spLocks noGrp="1"/>
          </p:cNvSpPr>
          <p:nvPr>
            <p:ph type="dt" sz="half" idx="10"/>
          </p:nvPr>
        </p:nvSpPr>
        <p:spPr/>
        <p:txBody>
          <a:bodyPr/>
          <a:lstStyle/>
          <a:p>
            <a:fld id="{C2FDE861-7B51-4CC1-8C11-E135CAA19DE2}" type="datetimeFigureOut">
              <a:rPr lang="vi-VN" smtClean="0"/>
              <a:t>25/05/2025</a:t>
            </a:fld>
            <a:endParaRPr lang="vi-VN"/>
          </a:p>
        </p:txBody>
      </p:sp>
      <p:sp>
        <p:nvSpPr>
          <p:cNvPr id="5" name="Footer Placeholder 4">
            <a:extLst>
              <a:ext uri="{FF2B5EF4-FFF2-40B4-BE49-F238E27FC236}">
                <a16:creationId xmlns:a16="http://schemas.microsoft.com/office/drawing/2014/main" id="{67881D6D-EEA1-4EFA-BC3D-0D9513853A3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4A2D1CC-AAFD-45C5-B315-ED1C9934FC97}"/>
              </a:ext>
            </a:extLst>
          </p:cNvPr>
          <p:cNvSpPr>
            <a:spLocks noGrp="1"/>
          </p:cNvSpPr>
          <p:nvPr>
            <p:ph type="sldNum" sz="quarter" idx="12"/>
          </p:nvPr>
        </p:nvSpPr>
        <p:spPr/>
        <p:txBody>
          <a:bodyPr/>
          <a:lstStyle/>
          <a:p>
            <a:fld id="{09681D30-AA9D-41DA-8AB4-1B2AD2F6F37E}" type="slidenum">
              <a:rPr lang="vi-VN" smtClean="0"/>
              <a:t>‹#›</a:t>
            </a:fld>
            <a:endParaRPr lang="vi-VN"/>
          </a:p>
        </p:txBody>
      </p:sp>
    </p:spTree>
    <p:extLst>
      <p:ext uri="{BB962C8B-B14F-4D97-AF65-F5344CB8AC3E}">
        <p14:creationId xmlns:p14="http://schemas.microsoft.com/office/powerpoint/2010/main" val="260233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1880-A3A7-4BA5-8E60-AF4CFF256E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10B3738-0962-4A51-965A-A3D59BBF6B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528C13-F1F3-4382-830C-4A49A6674C1C}"/>
              </a:ext>
            </a:extLst>
          </p:cNvPr>
          <p:cNvSpPr>
            <a:spLocks noGrp="1"/>
          </p:cNvSpPr>
          <p:nvPr>
            <p:ph type="dt" sz="half" idx="10"/>
          </p:nvPr>
        </p:nvSpPr>
        <p:spPr/>
        <p:txBody>
          <a:bodyPr/>
          <a:lstStyle/>
          <a:p>
            <a:fld id="{C2FDE861-7B51-4CC1-8C11-E135CAA19DE2}" type="datetimeFigureOut">
              <a:rPr lang="vi-VN" smtClean="0"/>
              <a:t>25/05/2025</a:t>
            </a:fld>
            <a:endParaRPr lang="vi-VN"/>
          </a:p>
        </p:txBody>
      </p:sp>
      <p:sp>
        <p:nvSpPr>
          <p:cNvPr id="5" name="Footer Placeholder 4">
            <a:extLst>
              <a:ext uri="{FF2B5EF4-FFF2-40B4-BE49-F238E27FC236}">
                <a16:creationId xmlns:a16="http://schemas.microsoft.com/office/drawing/2014/main" id="{27F9463F-4243-4ABB-A2A2-E6E42C4A630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5B7DA7C-408E-4105-A23A-02899E294E4A}"/>
              </a:ext>
            </a:extLst>
          </p:cNvPr>
          <p:cNvSpPr>
            <a:spLocks noGrp="1"/>
          </p:cNvSpPr>
          <p:nvPr>
            <p:ph type="sldNum" sz="quarter" idx="12"/>
          </p:nvPr>
        </p:nvSpPr>
        <p:spPr/>
        <p:txBody>
          <a:bodyPr/>
          <a:lstStyle/>
          <a:p>
            <a:fld id="{09681D30-AA9D-41DA-8AB4-1B2AD2F6F37E}" type="slidenum">
              <a:rPr lang="vi-VN" smtClean="0"/>
              <a:t>‹#›</a:t>
            </a:fld>
            <a:endParaRPr lang="vi-VN"/>
          </a:p>
        </p:txBody>
      </p:sp>
    </p:spTree>
    <p:extLst>
      <p:ext uri="{BB962C8B-B14F-4D97-AF65-F5344CB8AC3E}">
        <p14:creationId xmlns:p14="http://schemas.microsoft.com/office/powerpoint/2010/main" val="1004775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765F-CD10-4B26-9721-50D0A219FC1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1CC1957-103C-4568-8960-0278D5C936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6784AD0-27C7-4EBB-9CF5-5B70CC730C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5BEC467E-DFBC-4B31-BDFB-423CE6C1A945}"/>
              </a:ext>
            </a:extLst>
          </p:cNvPr>
          <p:cNvSpPr>
            <a:spLocks noGrp="1"/>
          </p:cNvSpPr>
          <p:nvPr>
            <p:ph type="dt" sz="half" idx="10"/>
          </p:nvPr>
        </p:nvSpPr>
        <p:spPr/>
        <p:txBody>
          <a:bodyPr/>
          <a:lstStyle/>
          <a:p>
            <a:fld id="{C2FDE861-7B51-4CC1-8C11-E135CAA19DE2}" type="datetimeFigureOut">
              <a:rPr lang="vi-VN" smtClean="0"/>
              <a:t>25/05/2025</a:t>
            </a:fld>
            <a:endParaRPr lang="vi-VN"/>
          </a:p>
        </p:txBody>
      </p:sp>
      <p:sp>
        <p:nvSpPr>
          <p:cNvPr id="6" name="Footer Placeholder 5">
            <a:extLst>
              <a:ext uri="{FF2B5EF4-FFF2-40B4-BE49-F238E27FC236}">
                <a16:creationId xmlns:a16="http://schemas.microsoft.com/office/drawing/2014/main" id="{92FEF237-3DB5-4E39-A447-6E1B558BDE3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F05334E-E5DA-4C33-88AF-188900315443}"/>
              </a:ext>
            </a:extLst>
          </p:cNvPr>
          <p:cNvSpPr>
            <a:spLocks noGrp="1"/>
          </p:cNvSpPr>
          <p:nvPr>
            <p:ph type="sldNum" sz="quarter" idx="12"/>
          </p:nvPr>
        </p:nvSpPr>
        <p:spPr/>
        <p:txBody>
          <a:bodyPr/>
          <a:lstStyle/>
          <a:p>
            <a:fld id="{09681D30-AA9D-41DA-8AB4-1B2AD2F6F37E}" type="slidenum">
              <a:rPr lang="vi-VN" smtClean="0"/>
              <a:t>‹#›</a:t>
            </a:fld>
            <a:endParaRPr lang="vi-VN"/>
          </a:p>
        </p:txBody>
      </p:sp>
    </p:spTree>
    <p:extLst>
      <p:ext uri="{BB962C8B-B14F-4D97-AF65-F5344CB8AC3E}">
        <p14:creationId xmlns:p14="http://schemas.microsoft.com/office/powerpoint/2010/main" val="320464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F7A1A-BBBF-4ABE-9976-8C7CF8BDEF3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3F0A0B6-3CF3-4EBE-86FF-DAB422E64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A1C041-BE69-4C8D-BC1D-93FC1B14A1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9E17124-94A1-4EF8-90E6-2793E2F907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BD57E0-D99E-47B7-9C8E-51C9951F59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B29C2E0-5DAF-49DE-9F44-0A1B2AA83084}"/>
              </a:ext>
            </a:extLst>
          </p:cNvPr>
          <p:cNvSpPr>
            <a:spLocks noGrp="1"/>
          </p:cNvSpPr>
          <p:nvPr>
            <p:ph type="dt" sz="half" idx="10"/>
          </p:nvPr>
        </p:nvSpPr>
        <p:spPr/>
        <p:txBody>
          <a:bodyPr/>
          <a:lstStyle/>
          <a:p>
            <a:fld id="{C2FDE861-7B51-4CC1-8C11-E135CAA19DE2}" type="datetimeFigureOut">
              <a:rPr lang="vi-VN" smtClean="0"/>
              <a:t>25/05/2025</a:t>
            </a:fld>
            <a:endParaRPr lang="vi-VN"/>
          </a:p>
        </p:txBody>
      </p:sp>
      <p:sp>
        <p:nvSpPr>
          <p:cNvPr id="8" name="Footer Placeholder 7">
            <a:extLst>
              <a:ext uri="{FF2B5EF4-FFF2-40B4-BE49-F238E27FC236}">
                <a16:creationId xmlns:a16="http://schemas.microsoft.com/office/drawing/2014/main" id="{F3651514-6555-46AE-B192-974BCF6BAED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DBA8AA45-9332-410B-ADA6-0EDDCC87F142}"/>
              </a:ext>
            </a:extLst>
          </p:cNvPr>
          <p:cNvSpPr>
            <a:spLocks noGrp="1"/>
          </p:cNvSpPr>
          <p:nvPr>
            <p:ph type="sldNum" sz="quarter" idx="12"/>
          </p:nvPr>
        </p:nvSpPr>
        <p:spPr/>
        <p:txBody>
          <a:bodyPr/>
          <a:lstStyle/>
          <a:p>
            <a:fld id="{09681D30-AA9D-41DA-8AB4-1B2AD2F6F37E}" type="slidenum">
              <a:rPr lang="vi-VN" smtClean="0"/>
              <a:t>‹#›</a:t>
            </a:fld>
            <a:endParaRPr lang="vi-VN"/>
          </a:p>
        </p:txBody>
      </p:sp>
    </p:spTree>
    <p:extLst>
      <p:ext uri="{BB962C8B-B14F-4D97-AF65-F5344CB8AC3E}">
        <p14:creationId xmlns:p14="http://schemas.microsoft.com/office/powerpoint/2010/main" val="2644996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35147-2AC2-4D84-A6B3-FA8CA68D0629}"/>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05632FD-4796-4BD5-AEE6-77716B3B7B47}"/>
              </a:ext>
            </a:extLst>
          </p:cNvPr>
          <p:cNvSpPr>
            <a:spLocks noGrp="1"/>
          </p:cNvSpPr>
          <p:nvPr>
            <p:ph type="dt" sz="half" idx="10"/>
          </p:nvPr>
        </p:nvSpPr>
        <p:spPr/>
        <p:txBody>
          <a:bodyPr/>
          <a:lstStyle/>
          <a:p>
            <a:fld id="{C2FDE861-7B51-4CC1-8C11-E135CAA19DE2}" type="datetimeFigureOut">
              <a:rPr lang="vi-VN" smtClean="0"/>
              <a:t>25/05/2025</a:t>
            </a:fld>
            <a:endParaRPr lang="vi-VN"/>
          </a:p>
        </p:txBody>
      </p:sp>
      <p:sp>
        <p:nvSpPr>
          <p:cNvPr id="4" name="Footer Placeholder 3">
            <a:extLst>
              <a:ext uri="{FF2B5EF4-FFF2-40B4-BE49-F238E27FC236}">
                <a16:creationId xmlns:a16="http://schemas.microsoft.com/office/drawing/2014/main" id="{E15EA78D-8D8D-448F-A028-FDC3C78FBA8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6F4B170-A7C5-4AD5-AC13-D4E843E5C3CA}"/>
              </a:ext>
            </a:extLst>
          </p:cNvPr>
          <p:cNvSpPr>
            <a:spLocks noGrp="1"/>
          </p:cNvSpPr>
          <p:nvPr>
            <p:ph type="sldNum" sz="quarter" idx="12"/>
          </p:nvPr>
        </p:nvSpPr>
        <p:spPr/>
        <p:txBody>
          <a:bodyPr/>
          <a:lstStyle/>
          <a:p>
            <a:fld id="{09681D30-AA9D-41DA-8AB4-1B2AD2F6F37E}" type="slidenum">
              <a:rPr lang="vi-VN" smtClean="0"/>
              <a:t>‹#›</a:t>
            </a:fld>
            <a:endParaRPr lang="vi-VN"/>
          </a:p>
        </p:txBody>
      </p:sp>
    </p:spTree>
    <p:extLst>
      <p:ext uri="{BB962C8B-B14F-4D97-AF65-F5344CB8AC3E}">
        <p14:creationId xmlns:p14="http://schemas.microsoft.com/office/powerpoint/2010/main" val="23885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7B6BD9-210A-4DB2-AFAC-4FD34AAC9549}"/>
              </a:ext>
            </a:extLst>
          </p:cNvPr>
          <p:cNvSpPr>
            <a:spLocks noGrp="1"/>
          </p:cNvSpPr>
          <p:nvPr>
            <p:ph type="dt" sz="half" idx="10"/>
          </p:nvPr>
        </p:nvSpPr>
        <p:spPr/>
        <p:txBody>
          <a:bodyPr/>
          <a:lstStyle/>
          <a:p>
            <a:fld id="{C2FDE861-7B51-4CC1-8C11-E135CAA19DE2}" type="datetimeFigureOut">
              <a:rPr lang="vi-VN" smtClean="0"/>
              <a:t>25/05/2025</a:t>
            </a:fld>
            <a:endParaRPr lang="vi-VN"/>
          </a:p>
        </p:txBody>
      </p:sp>
      <p:sp>
        <p:nvSpPr>
          <p:cNvPr id="3" name="Footer Placeholder 2">
            <a:extLst>
              <a:ext uri="{FF2B5EF4-FFF2-40B4-BE49-F238E27FC236}">
                <a16:creationId xmlns:a16="http://schemas.microsoft.com/office/drawing/2014/main" id="{3FA2E005-496A-48CC-9B44-E828B471621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32CA68D4-F480-4C42-A686-30559CA587A6}"/>
              </a:ext>
            </a:extLst>
          </p:cNvPr>
          <p:cNvSpPr>
            <a:spLocks noGrp="1"/>
          </p:cNvSpPr>
          <p:nvPr>
            <p:ph type="sldNum" sz="quarter" idx="12"/>
          </p:nvPr>
        </p:nvSpPr>
        <p:spPr/>
        <p:txBody>
          <a:bodyPr/>
          <a:lstStyle/>
          <a:p>
            <a:fld id="{09681D30-AA9D-41DA-8AB4-1B2AD2F6F37E}" type="slidenum">
              <a:rPr lang="vi-VN" smtClean="0"/>
              <a:t>‹#›</a:t>
            </a:fld>
            <a:endParaRPr lang="vi-VN"/>
          </a:p>
        </p:txBody>
      </p:sp>
    </p:spTree>
    <p:extLst>
      <p:ext uri="{BB962C8B-B14F-4D97-AF65-F5344CB8AC3E}">
        <p14:creationId xmlns:p14="http://schemas.microsoft.com/office/powerpoint/2010/main" val="3753945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DE3AB-39FB-44C3-A1D0-7989A5E9B5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58E0EC5-EDA2-422B-A5AE-970D65BFC4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75023757-C02D-47F1-BEAB-F5ACBC3AC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FB381D-D7A8-48B2-9CF7-DAA56E07B4A7}"/>
              </a:ext>
            </a:extLst>
          </p:cNvPr>
          <p:cNvSpPr>
            <a:spLocks noGrp="1"/>
          </p:cNvSpPr>
          <p:nvPr>
            <p:ph type="dt" sz="half" idx="10"/>
          </p:nvPr>
        </p:nvSpPr>
        <p:spPr/>
        <p:txBody>
          <a:bodyPr/>
          <a:lstStyle/>
          <a:p>
            <a:fld id="{C2FDE861-7B51-4CC1-8C11-E135CAA19DE2}" type="datetimeFigureOut">
              <a:rPr lang="vi-VN" smtClean="0"/>
              <a:t>25/05/2025</a:t>
            </a:fld>
            <a:endParaRPr lang="vi-VN"/>
          </a:p>
        </p:txBody>
      </p:sp>
      <p:sp>
        <p:nvSpPr>
          <p:cNvPr id="6" name="Footer Placeholder 5">
            <a:extLst>
              <a:ext uri="{FF2B5EF4-FFF2-40B4-BE49-F238E27FC236}">
                <a16:creationId xmlns:a16="http://schemas.microsoft.com/office/drawing/2014/main" id="{C2EDBA6B-8152-4ADB-9200-3D3A8CD083D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08BC499-9778-491D-A5A0-A31BA19FE2BA}"/>
              </a:ext>
            </a:extLst>
          </p:cNvPr>
          <p:cNvSpPr>
            <a:spLocks noGrp="1"/>
          </p:cNvSpPr>
          <p:nvPr>
            <p:ph type="sldNum" sz="quarter" idx="12"/>
          </p:nvPr>
        </p:nvSpPr>
        <p:spPr/>
        <p:txBody>
          <a:bodyPr/>
          <a:lstStyle/>
          <a:p>
            <a:fld id="{09681D30-AA9D-41DA-8AB4-1B2AD2F6F37E}" type="slidenum">
              <a:rPr lang="vi-VN" smtClean="0"/>
              <a:t>‹#›</a:t>
            </a:fld>
            <a:endParaRPr lang="vi-VN"/>
          </a:p>
        </p:txBody>
      </p:sp>
    </p:spTree>
    <p:extLst>
      <p:ext uri="{BB962C8B-B14F-4D97-AF65-F5344CB8AC3E}">
        <p14:creationId xmlns:p14="http://schemas.microsoft.com/office/powerpoint/2010/main" val="315178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BBFB-2084-41BB-93A7-48B3B79AB2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C218FF2-3573-403E-981A-0E2ABFEF7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E3682AC-970E-4CC7-AA60-A2F2D8228D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97B5E-C983-434F-944A-43158698C114}"/>
              </a:ext>
            </a:extLst>
          </p:cNvPr>
          <p:cNvSpPr>
            <a:spLocks noGrp="1"/>
          </p:cNvSpPr>
          <p:nvPr>
            <p:ph type="dt" sz="half" idx="10"/>
          </p:nvPr>
        </p:nvSpPr>
        <p:spPr/>
        <p:txBody>
          <a:bodyPr/>
          <a:lstStyle/>
          <a:p>
            <a:fld id="{C2FDE861-7B51-4CC1-8C11-E135CAA19DE2}" type="datetimeFigureOut">
              <a:rPr lang="vi-VN" smtClean="0"/>
              <a:t>25/05/2025</a:t>
            </a:fld>
            <a:endParaRPr lang="vi-VN"/>
          </a:p>
        </p:txBody>
      </p:sp>
      <p:sp>
        <p:nvSpPr>
          <p:cNvPr id="6" name="Footer Placeholder 5">
            <a:extLst>
              <a:ext uri="{FF2B5EF4-FFF2-40B4-BE49-F238E27FC236}">
                <a16:creationId xmlns:a16="http://schemas.microsoft.com/office/drawing/2014/main" id="{A7910840-96C0-4C19-941A-4E640975A3E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D5A9346-A71C-4D44-92A0-DDEDF7F473B1}"/>
              </a:ext>
            </a:extLst>
          </p:cNvPr>
          <p:cNvSpPr>
            <a:spLocks noGrp="1"/>
          </p:cNvSpPr>
          <p:nvPr>
            <p:ph type="sldNum" sz="quarter" idx="12"/>
          </p:nvPr>
        </p:nvSpPr>
        <p:spPr/>
        <p:txBody>
          <a:bodyPr/>
          <a:lstStyle/>
          <a:p>
            <a:fld id="{09681D30-AA9D-41DA-8AB4-1B2AD2F6F37E}" type="slidenum">
              <a:rPr lang="vi-VN" smtClean="0"/>
              <a:t>‹#›</a:t>
            </a:fld>
            <a:endParaRPr lang="vi-VN"/>
          </a:p>
        </p:txBody>
      </p:sp>
    </p:spTree>
    <p:extLst>
      <p:ext uri="{BB962C8B-B14F-4D97-AF65-F5344CB8AC3E}">
        <p14:creationId xmlns:p14="http://schemas.microsoft.com/office/powerpoint/2010/main" val="70354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A197CB-FF7C-4D7F-8516-4728CF5A59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D4A344B-0874-4F2E-A60B-F49EF1F67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00AD2DA-D2C1-47C5-9FAD-09222E64CF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DE861-7B51-4CC1-8C11-E135CAA19DE2}" type="datetimeFigureOut">
              <a:rPr lang="vi-VN" smtClean="0"/>
              <a:t>25/05/2025</a:t>
            </a:fld>
            <a:endParaRPr lang="vi-VN"/>
          </a:p>
        </p:txBody>
      </p:sp>
      <p:sp>
        <p:nvSpPr>
          <p:cNvPr id="5" name="Footer Placeholder 4">
            <a:extLst>
              <a:ext uri="{FF2B5EF4-FFF2-40B4-BE49-F238E27FC236}">
                <a16:creationId xmlns:a16="http://schemas.microsoft.com/office/drawing/2014/main" id="{764D25FE-D09C-4919-9CDD-81BA486A44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31AC71B-399F-4C61-8273-5F663BC91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81D30-AA9D-41DA-8AB4-1B2AD2F6F37E}" type="slidenum">
              <a:rPr lang="vi-VN" smtClean="0"/>
              <a:t>‹#›</a:t>
            </a:fld>
            <a:endParaRPr lang="vi-VN"/>
          </a:p>
        </p:txBody>
      </p:sp>
    </p:spTree>
    <p:extLst>
      <p:ext uri="{BB962C8B-B14F-4D97-AF65-F5344CB8AC3E}">
        <p14:creationId xmlns:p14="http://schemas.microsoft.com/office/powerpoint/2010/main" val="194949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vi.wikipedia.org/wiki/2007" TargetMode="External"/><Relationship Id="rId5" Type="http://schemas.openxmlformats.org/officeDocument/2006/relationships/hyperlink" Target="https://vi.wikipedia.org/wiki/29_th%C3%A1ng_11"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thuvienphapluat.vn/van-ban/Quyen-dan-su/Luat-Hon-nhan-va-gia-dinh-2014-238640.aspx"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uatvietnam.vn/doanh-nghiep/nghi-dinh-82-2020-xu-phat-hanh-chinh-linh-vuc-hon-nhan-gia-dinh-186730-d1.html" TargetMode="External"/><Relationship Id="rId2" Type="http://schemas.openxmlformats.org/officeDocument/2006/relationships/hyperlink" Target="https://luatvietnam.vn/hon-nhan-gia-dinh/luat-hon-nhan-va-gia-dinh-2014-87930-d1.html" TargetMode="External"/><Relationship Id="rId1" Type="http://schemas.openxmlformats.org/officeDocument/2006/relationships/slideLayout" Target="../slideLayouts/slideLayout2.xml"/><Relationship Id="rId4" Type="http://schemas.openxmlformats.org/officeDocument/2006/relationships/hyperlink" Target="https://luatvietnam.vn/an-ninh-trat-tu/nghi-dinh-144-2021-nd-cp-xu-phat-hanh-chinh-linh-vuc-an-ninh-trat-tu-215255-d1.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luatvietnam.vn/hinh-su/bo-luat-hinh-su-2015-101324-d1.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869DE5-B6A7-4031-8AD4-B5EAE731A288}"/>
              </a:ext>
            </a:extLst>
          </p:cNvPr>
          <p:cNvSpPr txBox="1"/>
          <p:nvPr/>
        </p:nvSpPr>
        <p:spPr>
          <a:xfrm>
            <a:off x="467360" y="680720"/>
            <a:ext cx="11511280" cy="1938992"/>
          </a:xfrm>
          <a:prstGeom prst="rect">
            <a:avLst/>
          </a:prstGeom>
          <a:noFill/>
        </p:spPr>
        <p:txBody>
          <a:bodyPr wrap="square" rtlCol="0">
            <a:spAutoFit/>
          </a:bodyPr>
          <a:lstStyle/>
          <a:p>
            <a:pPr algn="ct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TUYÊN TRUYỀN PHÁP LUẬT THÁNG 12</a:t>
            </a:r>
            <a:endParaRPr lang="vi-VN"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1793EB2-D12B-423E-B310-2ABF1589B4D8}"/>
              </a:ext>
            </a:extLst>
          </p:cNvPr>
          <p:cNvSpPr txBox="1"/>
          <p:nvPr/>
        </p:nvSpPr>
        <p:spPr>
          <a:xfrm>
            <a:off x="2313138" y="2802792"/>
            <a:ext cx="7819724" cy="923330"/>
          </a:xfrm>
          <a:prstGeom prst="rect">
            <a:avLst/>
          </a:prstGeom>
          <a:noFill/>
        </p:spPr>
        <p:txBody>
          <a:bodyPr wrap="square" rtlCol="0">
            <a:spAutoFit/>
          </a:bodyPr>
          <a:lstStyle/>
          <a:p>
            <a:r>
              <a:rPr lang="vi-VN" sz="3600" b="1" i="0" strike="noStrike" dirty="0">
                <a:solidFill>
                  <a:srgbClr val="FF0000"/>
                </a:solidFill>
                <a:effectLst/>
                <a:latin typeface="+mj-lt"/>
              </a:rPr>
              <a:t>LUẬT HÔN NHÂN SỐ 52/2014/QH13 </a:t>
            </a:r>
          </a:p>
          <a:p>
            <a:pPr algn="ctr"/>
            <a:endParaRPr lang="vi-VN" sz="1800" b="1" i="0" u="none" strike="noStrike" dirty="0">
              <a:solidFill>
                <a:schemeClr val="bg1"/>
              </a:solidFill>
              <a:effectLst/>
              <a:latin typeface="+mj-lt"/>
            </a:endParaRPr>
          </a:p>
        </p:txBody>
      </p:sp>
      <p:pic>
        <p:nvPicPr>
          <p:cNvPr id="12290" name="Picture 2" descr="Luật Hôn Nhân và Gia Đình Năm 2014">
            <a:extLst>
              <a:ext uri="{FF2B5EF4-FFF2-40B4-BE49-F238E27FC236}">
                <a16:creationId xmlns:a16="http://schemas.microsoft.com/office/drawing/2014/main" id="{8F1F0257-CA8F-49A9-AB68-DA15C8CBD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76590">
            <a:off x="724050" y="3431483"/>
            <a:ext cx="2080895" cy="30176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3632CE8-77C1-4DDF-9485-F395C6596A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3138" y="4112234"/>
            <a:ext cx="3500755" cy="2509863"/>
          </a:xfrm>
          <a:prstGeom prst="rect">
            <a:avLst/>
          </a:prstGeom>
        </p:spPr>
      </p:pic>
      <p:sp>
        <p:nvSpPr>
          <p:cNvPr id="8" name="TextBox 7">
            <a:extLst>
              <a:ext uri="{FF2B5EF4-FFF2-40B4-BE49-F238E27FC236}">
                <a16:creationId xmlns:a16="http://schemas.microsoft.com/office/drawing/2014/main" id="{283033BE-B164-4012-8D43-EBDCE1974C1F}"/>
              </a:ext>
            </a:extLst>
          </p:cNvPr>
          <p:cNvSpPr txBox="1"/>
          <p:nvPr/>
        </p:nvSpPr>
        <p:spPr>
          <a:xfrm>
            <a:off x="5813893" y="3786127"/>
            <a:ext cx="6201327" cy="2000548"/>
          </a:xfrm>
          <a:prstGeom prst="rect">
            <a:avLst/>
          </a:prstGeom>
          <a:noFill/>
        </p:spPr>
        <p:txBody>
          <a:bodyPr wrap="square">
            <a:spAutoFit/>
          </a:bodyPr>
          <a:lstStyle/>
          <a:p>
            <a:pPr algn="l"/>
            <a:r>
              <a:rPr lang="vi-VN" sz="2400" b="0" i="0" dirty="0">
                <a:solidFill>
                  <a:srgbClr val="333333"/>
                </a:solidFill>
                <a:effectLst/>
                <a:latin typeface="+mj-lt"/>
              </a:rPr>
              <a:t>       </a:t>
            </a:r>
            <a:r>
              <a:rPr lang="vi-VN" sz="2000" b="0" i="0" dirty="0">
                <a:solidFill>
                  <a:srgbClr val="333333"/>
                </a:solidFill>
                <a:effectLst/>
                <a:latin typeface="+mj-lt"/>
              </a:rPr>
              <a:t>Luật hôn nhân và gia đình gồm 09 chương và 133 điều;</a:t>
            </a:r>
            <a:endParaRPr lang="vi-VN" sz="2000" dirty="0">
              <a:solidFill>
                <a:srgbClr val="333333"/>
              </a:solidFill>
              <a:latin typeface="+mj-lt"/>
            </a:endParaRPr>
          </a:p>
          <a:p>
            <a:pPr algn="l"/>
            <a:r>
              <a:rPr lang="vi-VN" sz="2000" dirty="0">
                <a:solidFill>
                  <a:srgbClr val="333333"/>
                </a:solidFill>
                <a:latin typeface="+mj-lt"/>
              </a:rPr>
              <a:t>        </a:t>
            </a:r>
            <a:r>
              <a:rPr lang="vi-VN" sz="2000" b="0" i="0" dirty="0">
                <a:solidFill>
                  <a:srgbClr val="333333"/>
                </a:solidFill>
                <a:effectLst/>
                <a:latin typeface="+mj-lt"/>
              </a:rPr>
              <a:t>Luật hôn nhân và gia đình số 52/2014/QH13 đã được Quốc hội nước Cộng hòa xã hội chủ nghĩa Việt Nam khóa XIII, kỳ họp thứ 7 </a:t>
            </a:r>
            <a:r>
              <a:rPr lang="vi-VN" sz="2000" b="0" i="0" dirty="0">
                <a:solidFill>
                  <a:srgbClr val="202122"/>
                </a:solidFill>
                <a:effectLst/>
                <a:latin typeface="+mj-lt"/>
              </a:rPr>
              <a:t>thông qua vào ngày </a:t>
            </a:r>
            <a:r>
              <a:rPr lang="vi-VN" sz="2000" b="0" i="0" strike="noStrike" dirty="0">
                <a:solidFill>
                  <a:srgbClr val="00B0F0"/>
                </a:solidFill>
                <a:effectLst/>
                <a:latin typeface="+mj-lt"/>
                <a:hlinkClick r:id="rId5" tooltip="29 tháng 11">
                  <a:extLst>
                    <a:ext uri="{A12FA001-AC4F-418D-AE19-62706E023703}">
                      <ahyp:hlinkClr xmlns:ahyp="http://schemas.microsoft.com/office/drawing/2018/hyperlinkcolor" val="tx"/>
                    </a:ext>
                  </a:extLst>
                </a:hlinkClick>
              </a:rPr>
              <a:t>16-06-2014</a:t>
            </a:r>
            <a:r>
              <a:rPr lang="vi-VN" sz="2000" b="0" i="0" u="none" strike="noStrike" dirty="0">
                <a:solidFill>
                  <a:srgbClr val="0563C1"/>
                </a:solidFill>
                <a:effectLst/>
                <a:latin typeface="+mj-lt"/>
                <a:hlinkClick r:id="rId5" tooltip="29 tháng 11">
                  <a:extLst>
                    <a:ext uri="{A12FA001-AC4F-418D-AE19-62706E023703}">
                      <ahyp:hlinkClr xmlns:ahyp="http://schemas.microsoft.com/office/drawing/2018/hyperlinkcolor" val="tx"/>
                    </a:ext>
                  </a:extLst>
                </a:hlinkClick>
              </a:rPr>
              <a:t> </a:t>
            </a:r>
            <a:r>
              <a:rPr lang="vi-VN" sz="2000" b="0" i="0" dirty="0">
                <a:solidFill>
                  <a:srgbClr val="000000"/>
                </a:solidFill>
                <a:effectLst/>
                <a:latin typeface="+mj-lt"/>
              </a:rPr>
              <a:t>và có hiệu lực thi hành từ ngày </a:t>
            </a:r>
            <a:r>
              <a:rPr lang="vi-VN" sz="2000" u="sng" dirty="0">
                <a:solidFill>
                  <a:srgbClr val="00B0F0"/>
                </a:solidFill>
                <a:latin typeface="+mj-lt"/>
              </a:rPr>
              <a:t>1-</a:t>
            </a:r>
            <a:r>
              <a:rPr lang="vi-VN" sz="2000" b="0" i="0" u="sng" strike="noStrike" dirty="0">
                <a:solidFill>
                  <a:srgbClr val="00B0F0"/>
                </a:solidFill>
                <a:effectLst/>
                <a:latin typeface="+mj-lt"/>
              </a:rPr>
              <a:t>1-</a:t>
            </a:r>
            <a:r>
              <a:rPr lang="vi-VN" sz="2000" b="0" i="0" u="sng" strike="noStrike" dirty="0">
                <a:solidFill>
                  <a:srgbClr val="00B0F0"/>
                </a:solidFill>
                <a:effectLst/>
                <a:latin typeface="+mj-lt"/>
                <a:hlinkClick r:id="rId6" tooltip="2007">
                  <a:extLst>
                    <a:ext uri="{A12FA001-AC4F-418D-AE19-62706E023703}">
                      <ahyp:hlinkClr xmlns:ahyp="http://schemas.microsoft.com/office/drawing/2018/hyperlinkcolor" val="tx"/>
                    </a:ext>
                  </a:extLst>
                </a:hlinkClick>
              </a:rPr>
              <a:t>20</a:t>
            </a:r>
            <a:r>
              <a:rPr lang="vi-VN" sz="2000" b="0" i="0" u="sng" strike="noStrike" dirty="0">
                <a:solidFill>
                  <a:srgbClr val="00B0F0"/>
                </a:solidFill>
                <a:effectLst/>
                <a:latin typeface="+mj-lt"/>
              </a:rPr>
              <a:t>15</a:t>
            </a:r>
            <a:r>
              <a:rPr lang="vi-VN" sz="2000" b="0" i="0" dirty="0">
                <a:solidFill>
                  <a:srgbClr val="000000"/>
                </a:solidFill>
                <a:effectLst/>
                <a:latin typeface="+mj-lt"/>
              </a:rPr>
              <a:t>.</a:t>
            </a:r>
            <a:endParaRPr lang="vi-VN" sz="2000" b="0" i="0" dirty="0">
              <a:solidFill>
                <a:srgbClr val="333333"/>
              </a:solidFill>
              <a:effectLst/>
              <a:latin typeface="+mj-lt"/>
            </a:endParaRPr>
          </a:p>
        </p:txBody>
      </p:sp>
    </p:spTree>
    <p:extLst>
      <p:ext uri="{BB962C8B-B14F-4D97-AF65-F5344CB8AC3E}">
        <p14:creationId xmlns:p14="http://schemas.microsoft.com/office/powerpoint/2010/main" val="1627236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42" name="Picture 2" descr="Hĩnh thức mang thai hộ ">
            <a:extLst>
              <a:ext uri="{FF2B5EF4-FFF2-40B4-BE49-F238E27FC236}">
                <a16:creationId xmlns:a16="http://schemas.microsoft.com/office/drawing/2014/main" id="{D5164EF1-225B-4128-8F44-8C6D2B8276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46" r="5702" b="14971"/>
          <a:stretch/>
        </p:blipFill>
        <p:spPr bwMode="auto">
          <a:xfrm>
            <a:off x="1270534" y="1108665"/>
            <a:ext cx="8960523" cy="48397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27B8A11-2757-4A00-B630-0AB1F8790E91}"/>
              </a:ext>
            </a:extLst>
          </p:cNvPr>
          <p:cNvSpPr txBox="1"/>
          <p:nvPr/>
        </p:nvSpPr>
        <p:spPr>
          <a:xfrm>
            <a:off x="623234" y="368786"/>
            <a:ext cx="9175283" cy="523220"/>
          </a:xfrm>
          <a:prstGeom prst="rect">
            <a:avLst/>
          </a:prstGeom>
          <a:noFill/>
        </p:spPr>
        <p:txBody>
          <a:bodyPr wrap="square">
            <a:spAutoFit/>
          </a:bodyPr>
          <a:lstStyle/>
          <a:p>
            <a:r>
              <a:rPr lang="vi-VN" sz="2800" b="0" i="0" u="none" strike="noStrike" dirty="0">
                <a:solidFill>
                  <a:srgbClr val="337AB7"/>
                </a:solidFill>
                <a:effectLst/>
                <a:latin typeface="+mj-lt"/>
                <a:hlinkClick r:id="rId4"/>
              </a:rPr>
              <a:t>Luật Hôn nhân và gia đình 2014</a:t>
            </a:r>
            <a:r>
              <a:rPr lang="vi-VN" sz="2800" b="0" i="0" u="none" strike="noStrike" dirty="0">
                <a:solidFill>
                  <a:srgbClr val="337AB7"/>
                </a:solidFill>
                <a:effectLst/>
                <a:latin typeface="+mj-lt"/>
              </a:rPr>
              <a:t>, có 2 hình thức mang thai hộ:</a:t>
            </a:r>
            <a:endParaRPr lang="vi-VN" sz="2800" dirty="0"/>
          </a:p>
        </p:txBody>
      </p:sp>
    </p:spTree>
    <p:extLst>
      <p:ext uri="{BB962C8B-B14F-4D97-AF65-F5344CB8AC3E}">
        <p14:creationId xmlns:p14="http://schemas.microsoft.com/office/powerpoint/2010/main" val="3461606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AE5680-B87B-4E38-8FE6-DD477CB8040C}"/>
              </a:ext>
            </a:extLst>
          </p:cNvPr>
          <p:cNvSpPr txBox="1"/>
          <p:nvPr/>
        </p:nvSpPr>
        <p:spPr>
          <a:xfrm>
            <a:off x="914400" y="1109901"/>
            <a:ext cx="10860505" cy="2585323"/>
          </a:xfrm>
          <a:prstGeom prst="rect">
            <a:avLst/>
          </a:prstGeom>
          <a:noFill/>
        </p:spPr>
        <p:txBody>
          <a:bodyPr wrap="square">
            <a:spAutoFit/>
          </a:bodyPr>
          <a:lstStyle/>
          <a:p>
            <a:pPr algn="just"/>
            <a:r>
              <a:rPr lang="vi-VN" dirty="0">
                <a:latin typeface="+mj-lt"/>
              </a:rPr>
              <a:t>        </a:t>
            </a:r>
            <a:endParaRPr lang="vi-VN" b="0" i="0" dirty="0">
              <a:effectLst/>
              <a:latin typeface="+mj-lt"/>
            </a:endParaRPr>
          </a:p>
          <a:p>
            <a:pPr algn="just">
              <a:buFont typeface="Arial" panose="020B0604020202020204" pitchFamily="34" charset="0"/>
              <a:buChar char="•"/>
            </a:pPr>
            <a:r>
              <a:rPr lang="vi-VN" b="0" i="0" dirty="0">
                <a:effectLst/>
                <a:latin typeface="+mj-lt"/>
              </a:rPr>
              <a:t>     Việc mang thai hộ vì mục đích nhân đạo phải được thực hiện trên cơ sở tự nguyện của các bên và được lập thành văn bản. Nội dung và hình thức của văn bản này phải tuân thủ theo các quy định tại Điều 96 Luật Hôn nhân và Gia đình 2014.</a:t>
            </a:r>
          </a:p>
          <a:p>
            <a:pPr algn="just">
              <a:buFont typeface="Arial" panose="020B0604020202020204" pitchFamily="34" charset="0"/>
              <a:buChar char="•"/>
            </a:pPr>
            <a:r>
              <a:rPr lang="vi-VN" b="0" i="0" dirty="0">
                <a:effectLst/>
                <a:latin typeface="+mj-lt"/>
              </a:rPr>
              <a:t>     Vợ chồng có quyền nhờ người mang thai hộ khi có đủ các điều kiện sau đây: </a:t>
            </a:r>
          </a:p>
          <a:p>
            <a:pPr marL="742950" lvl="1" indent="-285750" algn="just">
              <a:buFont typeface="Wingdings" panose="05000000000000000000" pitchFamily="2" charset="2"/>
              <a:buChar char="Ø"/>
            </a:pPr>
            <a:r>
              <a:rPr lang="vi-VN" b="0" i="0" dirty="0">
                <a:effectLst/>
                <a:latin typeface="+mj-lt"/>
              </a:rPr>
              <a:t>Có xác nhận của tổ chức y tế có thẩm quyền về việc người vợ không thể mang thai và sinh con ngay cả khi áp dụng kỹ thuật hỗ trợ sinh sản; </a:t>
            </a:r>
          </a:p>
          <a:p>
            <a:pPr marL="742950" lvl="1" indent="-285750" algn="just">
              <a:buFont typeface="Wingdings" panose="05000000000000000000" pitchFamily="2" charset="2"/>
              <a:buChar char="Ø"/>
            </a:pPr>
            <a:r>
              <a:rPr lang="vi-VN" b="0" i="0" dirty="0">
                <a:effectLst/>
                <a:latin typeface="+mj-lt"/>
              </a:rPr>
              <a:t>Vợ chồng đang không có con chung; </a:t>
            </a:r>
          </a:p>
          <a:p>
            <a:pPr marL="742950" lvl="1" indent="-285750" algn="just">
              <a:buFont typeface="Wingdings" panose="05000000000000000000" pitchFamily="2" charset="2"/>
              <a:buChar char="Ø"/>
            </a:pPr>
            <a:r>
              <a:rPr lang="vi-VN" b="0" i="0" dirty="0">
                <a:effectLst/>
                <a:latin typeface="+mj-lt"/>
              </a:rPr>
              <a:t>Đã được tư vấn về y tế, pháp lý, tâm lý.</a:t>
            </a:r>
          </a:p>
        </p:txBody>
      </p:sp>
      <p:sp>
        <p:nvSpPr>
          <p:cNvPr id="6" name="TextBox 5">
            <a:extLst>
              <a:ext uri="{FF2B5EF4-FFF2-40B4-BE49-F238E27FC236}">
                <a16:creationId xmlns:a16="http://schemas.microsoft.com/office/drawing/2014/main" id="{7B4DDC8F-6C0F-4FBD-9CE1-0EB25978D3E4}"/>
              </a:ext>
            </a:extLst>
          </p:cNvPr>
          <p:cNvSpPr txBox="1"/>
          <p:nvPr/>
        </p:nvSpPr>
        <p:spPr>
          <a:xfrm>
            <a:off x="2760980" y="402015"/>
            <a:ext cx="6670040" cy="707886"/>
          </a:xfrm>
          <a:prstGeom prst="rect">
            <a:avLst/>
          </a:prstGeom>
          <a:noFill/>
        </p:spPr>
        <p:txBody>
          <a:bodyPr wrap="square">
            <a:spAutoFit/>
          </a:bodyPr>
          <a:lstStyle/>
          <a:p>
            <a:r>
              <a:rPr lang="vi-VN" b="0" i="0" dirty="0">
                <a:effectLst/>
                <a:latin typeface="+mj-lt"/>
              </a:rPr>
              <a:t>    </a:t>
            </a:r>
            <a:r>
              <a:rPr lang="vi-VN" sz="2000" b="0" i="0" dirty="0">
                <a:effectLst/>
                <a:latin typeface="+mj-lt"/>
              </a:rPr>
              <a:t>Theo quy định tại </a:t>
            </a:r>
            <a:r>
              <a:rPr lang="vi-VN" sz="2000" b="0" i="0" u="sng" dirty="0">
                <a:solidFill>
                  <a:schemeClr val="accent1"/>
                </a:solidFill>
                <a:effectLst/>
                <a:latin typeface="+mj-lt"/>
              </a:rPr>
              <a:t>Điều 95 Luật Hôn nhân và Gia đình 2014</a:t>
            </a:r>
            <a:r>
              <a:rPr lang="vi-VN" sz="2000" b="0" i="0" dirty="0">
                <a:effectLst/>
                <a:latin typeface="+mj-lt"/>
              </a:rPr>
              <a:t>, việc mang thai hộ phải đáp ứng được các điều kiện như sau: </a:t>
            </a:r>
            <a:endParaRPr lang="vi-VN" sz="2000" dirty="0"/>
          </a:p>
        </p:txBody>
      </p:sp>
      <p:sp>
        <p:nvSpPr>
          <p:cNvPr id="7" name="TextBox 6">
            <a:extLst>
              <a:ext uri="{FF2B5EF4-FFF2-40B4-BE49-F238E27FC236}">
                <a16:creationId xmlns:a16="http://schemas.microsoft.com/office/drawing/2014/main" id="{79807CEB-245B-4EAD-BD70-CB444DF47A8A}"/>
              </a:ext>
            </a:extLst>
          </p:cNvPr>
          <p:cNvSpPr txBox="1"/>
          <p:nvPr/>
        </p:nvSpPr>
        <p:spPr>
          <a:xfrm>
            <a:off x="857450" y="3695224"/>
            <a:ext cx="10917455" cy="2308324"/>
          </a:xfrm>
          <a:prstGeom prst="rect">
            <a:avLst/>
          </a:prstGeom>
          <a:noFill/>
        </p:spPr>
        <p:txBody>
          <a:bodyPr wrap="square">
            <a:spAutoFit/>
          </a:bodyPr>
          <a:lstStyle/>
          <a:p>
            <a:pPr algn="just">
              <a:buFont typeface="Arial" panose="020B0604020202020204" pitchFamily="34" charset="0"/>
              <a:buChar char="•"/>
            </a:pPr>
            <a:r>
              <a:rPr lang="vi-VN" b="0" i="0" dirty="0">
                <a:effectLst/>
                <a:latin typeface="+mj-lt"/>
              </a:rPr>
              <a:t>Người được nhờ mang thai hộ phải có đủ các điều kiện sau đây: </a:t>
            </a:r>
          </a:p>
          <a:p>
            <a:pPr marL="742950" lvl="1" indent="-285750" algn="just">
              <a:buFont typeface="Arial" panose="020B0604020202020204" pitchFamily="34" charset="0"/>
              <a:buChar char="•"/>
            </a:pPr>
            <a:r>
              <a:rPr lang="vi-VN" b="0" i="0" dirty="0">
                <a:effectLst/>
                <a:latin typeface="+mj-lt"/>
              </a:rPr>
              <a:t>Là người thân thích cùng hàng của bên vợ hoặc bên chồng nhờ mang thai hộ; </a:t>
            </a:r>
          </a:p>
          <a:p>
            <a:pPr marL="742950" lvl="1" indent="-285750" algn="just">
              <a:buFont typeface="Arial" panose="020B0604020202020204" pitchFamily="34" charset="0"/>
              <a:buChar char="•"/>
            </a:pPr>
            <a:r>
              <a:rPr lang="vi-VN" b="0" i="0" dirty="0">
                <a:effectLst/>
                <a:latin typeface="+mj-lt"/>
              </a:rPr>
              <a:t>Đã từng sinh con và chỉ được mang thai hộ một lần; </a:t>
            </a:r>
          </a:p>
          <a:p>
            <a:pPr marL="742950" lvl="1" indent="-285750" algn="just">
              <a:buFont typeface="Arial" panose="020B0604020202020204" pitchFamily="34" charset="0"/>
              <a:buChar char="•"/>
            </a:pPr>
            <a:r>
              <a:rPr lang="vi-VN" b="0" i="0" dirty="0">
                <a:effectLst/>
                <a:latin typeface="+mj-lt"/>
              </a:rPr>
              <a:t>Ở độ tuổi phù hợp và có xác nhận của tổ chức y tế có thẩm quyền về khả năng mang thai hộ; </a:t>
            </a:r>
          </a:p>
          <a:p>
            <a:pPr marL="742950" lvl="1" indent="-285750" algn="just">
              <a:buFont typeface="Arial" panose="020B0604020202020204" pitchFamily="34" charset="0"/>
              <a:buChar char="•"/>
            </a:pPr>
            <a:r>
              <a:rPr lang="vi-VN" b="0" i="0" dirty="0">
                <a:effectLst/>
                <a:latin typeface="+mj-lt"/>
              </a:rPr>
              <a:t>Trường hợp người phụ nữ mang thai hộ có chồng thì phải có sự đồng ý bằng văn bản của người chồng; </a:t>
            </a:r>
          </a:p>
          <a:p>
            <a:pPr marL="742950" lvl="1" indent="-285750" algn="just">
              <a:buFont typeface="Arial" panose="020B0604020202020204" pitchFamily="34" charset="0"/>
              <a:buChar char="•"/>
            </a:pPr>
            <a:r>
              <a:rPr lang="vi-VN" b="0" i="0" dirty="0">
                <a:effectLst/>
                <a:latin typeface="+mj-lt"/>
              </a:rPr>
              <a:t>Đã được tư vấn về y tế, pháp lý, tâm lý.</a:t>
            </a:r>
          </a:p>
          <a:p>
            <a:pPr algn="just">
              <a:buFont typeface="Arial" panose="020B0604020202020204" pitchFamily="34" charset="0"/>
              <a:buChar char="•"/>
            </a:pPr>
            <a:r>
              <a:rPr lang="vi-VN" b="0" i="0" dirty="0">
                <a:effectLst/>
                <a:latin typeface="+mj-lt"/>
              </a:rPr>
              <a:t>Việc mang thai hộ vì mục đích nhân đạo không được trái với quy định của pháp luật về sinh con bằng kỹ thuật hỗ trợ sinh sản</a:t>
            </a:r>
          </a:p>
        </p:txBody>
      </p:sp>
    </p:spTree>
    <p:extLst>
      <p:ext uri="{BB962C8B-B14F-4D97-AF65-F5344CB8AC3E}">
        <p14:creationId xmlns:p14="http://schemas.microsoft.com/office/powerpoint/2010/main" val="3155141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201E7BE-B2F3-4076-AF6F-8FF375D1C524}"/>
              </a:ext>
            </a:extLst>
          </p:cNvPr>
          <p:cNvSpPr txBox="1"/>
          <p:nvPr/>
        </p:nvSpPr>
        <p:spPr>
          <a:xfrm>
            <a:off x="311216" y="612844"/>
            <a:ext cx="11569567" cy="5632311"/>
          </a:xfrm>
          <a:prstGeom prst="rect">
            <a:avLst/>
          </a:prstGeom>
          <a:noFill/>
        </p:spPr>
        <p:txBody>
          <a:bodyPr wrap="square">
            <a:spAutoFit/>
          </a:bodyPr>
          <a:lstStyle/>
          <a:p>
            <a:pPr algn="ctr"/>
            <a:r>
              <a:rPr lang="vi-VN" b="1" i="1" u="sng" dirty="0">
                <a:solidFill>
                  <a:schemeClr val="accent1"/>
                </a:solidFill>
                <a:effectLst/>
                <a:latin typeface="+mj-lt"/>
              </a:rPr>
              <a:t>Hồ sơ đề nghị thực hiện kỹ thuật mang thai hộ vì mục đích nhân đạo</a:t>
            </a:r>
          </a:p>
          <a:p>
            <a:pPr algn="ctr"/>
            <a:endParaRPr lang="vi-VN" b="1" i="0" u="sng" dirty="0">
              <a:solidFill>
                <a:schemeClr val="accent1"/>
              </a:solidFill>
              <a:effectLst/>
              <a:latin typeface="+mj-lt"/>
            </a:endParaRPr>
          </a:p>
          <a:p>
            <a:pPr algn="just"/>
            <a:r>
              <a:rPr lang="vi-VN" b="0" i="0" dirty="0">
                <a:effectLst/>
                <a:latin typeface="+mj-lt"/>
              </a:rPr>
              <a:t>       </a:t>
            </a:r>
            <a:r>
              <a:rPr lang="vi-VN" b="1" i="0" u="sng" dirty="0">
                <a:solidFill>
                  <a:schemeClr val="accent1">
                    <a:lumMod val="75000"/>
                  </a:schemeClr>
                </a:solidFill>
                <a:effectLst/>
                <a:latin typeface="+mj-lt"/>
              </a:rPr>
              <a:t>Theo quy định tại Điều 14 Nghị định 10/2015/NĐ-CP</a:t>
            </a:r>
            <a:r>
              <a:rPr lang="vi-VN" b="0" i="0" dirty="0">
                <a:effectLst/>
                <a:latin typeface="+mj-lt"/>
              </a:rPr>
              <a:t>, cặp vợ chồng vô sinh gửi hồ sơ đề nghị thực hiện kỹ thuật mang thai hộ vì mục đích nhân đạo đến cơ sở khám bệnh, chữa bệnh được phép thực hiện kỹ thuật này, bao gồm:</a:t>
            </a:r>
          </a:p>
          <a:p>
            <a:pPr algn="just">
              <a:buFont typeface="Arial" panose="020B0604020202020204" pitchFamily="34" charset="0"/>
              <a:buChar char="•"/>
            </a:pPr>
            <a:r>
              <a:rPr lang="vi-VN" b="0" i="0" dirty="0">
                <a:effectLst/>
                <a:latin typeface="+mj-lt"/>
              </a:rPr>
              <a:t>Bản cam đoan của người đồng ý mang thai hộ là chưa mang thai hộ lần nào;</a:t>
            </a:r>
          </a:p>
          <a:p>
            <a:pPr algn="just">
              <a:buFont typeface="Arial" panose="020B0604020202020204" pitchFamily="34" charset="0"/>
              <a:buChar char="•"/>
            </a:pPr>
            <a:r>
              <a:rPr lang="vi-VN" b="0" i="0" dirty="0">
                <a:effectLst/>
                <a:latin typeface="+mj-lt"/>
              </a:rPr>
              <a:t>Bản xác nhận tình trạng chưa có con chung của vợ chồng do Ủy ban nhân dân cấp xã nơi thường trú của vợ chồng nhờ mang thai hộ xác nhận;</a:t>
            </a:r>
          </a:p>
          <a:p>
            <a:pPr algn="just">
              <a:buFont typeface="Arial" panose="020B0604020202020204" pitchFamily="34" charset="0"/>
              <a:buChar char="•"/>
            </a:pPr>
            <a:r>
              <a:rPr lang="vi-VN" b="0" i="0" dirty="0">
                <a:effectLst/>
                <a:latin typeface="+mj-lt"/>
              </a:rPr>
              <a:t>Bản xác nhận của cơ sở khám bệnh, chữa bệnh được thực hiện kỹ thuật thụ tinh trong ống nghiệm về việc người vợ có bệnh lý, nếu mang thai sẽ có nhiều nguy cơ ảnh hưởng đến sức khỏe, tính mạng của người mẹ, thai nhi và người mẹ không thể mang thai và sinh con ngay cả khi áp dụng kỹ thuật hỗ trợ sinh sản;</a:t>
            </a:r>
          </a:p>
          <a:p>
            <a:pPr algn="just">
              <a:buFont typeface="Arial" panose="020B0604020202020204" pitchFamily="34" charset="0"/>
              <a:buChar char="•"/>
            </a:pPr>
            <a:r>
              <a:rPr lang="vi-VN" b="0" i="0" dirty="0">
                <a:effectLst/>
                <a:latin typeface="+mj-lt"/>
              </a:rPr>
              <a:t>Bản xác nhận của cơ sở khám bệnh, chữa bệnh được thực hiện kỹ thuật thụ tinh trong ống nghiệm đối với người mang thai hộ về khả năng mang thai, đáp ứng quy định đối với người nhận phôi và đã từng sinh con;</a:t>
            </a:r>
          </a:p>
          <a:p>
            <a:pPr algn="just">
              <a:buFont typeface="Arial" panose="020B0604020202020204" pitchFamily="34" charset="0"/>
              <a:buChar char="•"/>
            </a:pPr>
            <a:r>
              <a:rPr lang="vi-VN" b="0" i="0" dirty="0">
                <a:effectLst/>
                <a:latin typeface="+mj-lt"/>
              </a:rPr>
              <a:t>Bản xác nhận của Ủy ban nhân dân cấp xã hoặc người mang thai hộ, người nhờ mang thai hộ tự mình chứng minh về mối quan hệ thân thích cùng hàng trên cơ sở các giấy tờ hộ tịch có liên quan và chịu trách nhiệm trước pháp luật về tính xác thực của các giấy tờ này;</a:t>
            </a:r>
          </a:p>
          <a:p>
            <a:pPr algn="just">
              <a:buFont typeface="Arial" panose="020B0604020202020204" pitchFamily="34" charset="0"/>
              <a:buChar char="•"/>
            </a:pPr>
            <a:r>
              <a:rPr lang="vi-VN" b="0" i="0" dirty="0">
                <a:effectLst/>
                <a:latin typeface="+mj-lt"/>
              </a:rPr>
              <a:t>Bản xác nhận của chồng người mang thai hộ (trường hợp người phụ nữ mang thai hộ có chồng) về việc đồng ý cho mang thai hộ.</a:t>
            </a:r>
          </a:p>
          <a:p>
            <a:pPr algn="just">
              <a:buFont typeface="Arial" panose="020B0604020202020204" pitchFamily="34" charset="0"/>
              <a:buChar char="•"/>
            </a:pPr>
            <a:r>
              <a:rPr lang="vi-VN" b="0" i="0" dirty="0">
                <a:effectLst/>
                <a:latin typeface="+mj-lt"/>
              </a:rPr>
              <a:t>Bản xác nhận nội dung tư vấn về y tế của bác sỹ sản khoa;</a:t>
            </a:r>
          </a:p>
          <a:p>
            <a:pPr algn="just">
              <a:buFont typeface="Arial" panose="020B0604020202020204" pitchFamily="34" charset="0"/>
              <a:buChar char="•"/>
            </a:pPr>
            <a:r>
              <a:rPr lang="vi-VN" b="0" i="0" dirty="0">
                <a:effectLst/>
                <a:latin typeface="+mj-lt"/>
              </a:rPr>
              <a:t>Bản xác nhận nội dung tư vấn về tâm lý của người có trình độ đại học chuyên khoa tâm lý trở lên;</a:t>
            </a:r>
          </a:p>
          <a:p>
            <a:pPr algn="just">
              <a:buFont typeface="Arial" panose="020B0604020202020204" pitchFamily="34" charset="0"/>
              <a:buChar char="•"/>
            </a:pPr>
            <a:r>
              <a:rPr lang="vi-VN" b="0" i="0" dirty="0">
                <a:effectLst/>
                <a:latin typeface="+mj-lt"/>
              </a:rPr>
              <a:t>Bản xác nhận nội dung tư vấn về pháp luật của luật sư hoặc luật gia hoặc người trợ giúp pháp lý;</a:t>
            </a:r>
          </a:p>
        </p:txBody>
      </p:sp>
    </p:spTree>
    <p:extLst>
      <p:ext uri="{BB962C8B-B14F-4D97-AF65-F5344CB8AC3E}">
        <p14:creationId xmlns:p14="http://schemas.microsoft.com/office/powerpoint/2010/main" val="232440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B3F5DA1-9212-4BD8-9502-D2ADACCF20E3}"/>
              </a:ext>
            </a:extLst>
          </p:cNvPr>
          <p:cNvGrpSpPr/>
          <p:nvPr/>
        </p:nvGrpSpPr>
        <p:grpSpPr>
          <a:xfrm>
            <a:off x="664337" y="501365"/>
            <a:ext cx="3000277" cy="3838012"/>
            <a:chOff x="482417" y="272515"/>
            <a:chExt cx="2280034" cy="3156485"/>
          </a:xfrm>
        </p:grpSpPr>
        <p:pic>
          <p:nvPicPr>
            <p:cNvPr id="11266" name="Picture 2" descr="Mẫu đơn đề nghị thực hiện kỹ thuật mang thai hộ 2023?">
              <a:extLst>
                <a:ext uri="{FF2B5EF4-FFF2-40B4-BE49-F238E27FC236}">
                  <a16:creationId xmlns:a16="http://schemas.microsoft.com/office/drawing/2014/main" id="{CB4721FF-3777-408D-96F4-EBEBE811D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18" y="272515"/>
              <a:ext cx="2280033" cy="2095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7B7CD1A-E7A4-4429-8F80-D2BC0952FC48}"/>
                </a:ext>
              </a:extLst>
            </p:cNvPr>
            <p:cNvSpPr/>
            <p:nvPr/>
          </p:nvSpPr>
          <p:spPr>
            <a:xfrm>
              <a:off x="482417" y="2520476"/>
              <a:ext cx="2280033" cy="90852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sz="1400" b="0" i="0" dirty="0">
                <a:effectLst/>
                <a:latin typeface="+mj-lt"/>
              </a:endParaRPr>
            </a:p>
            <a:p>
              <a:pPr algn="ctr"/>
              <a:r>
                <a:rPr lang="vi-VN" sz="1400" b="1" i="0" dirty="0">
                  <a:solidFill>
                    <a:schemeClr val="accent1">
                      <a:lumMod val="75000"/>
                    </a:schemeClr>
                  </a:solidFill>
                  <a:effectLst/>
                  <a:latin typeface="+mj-lt"/>
                </a:rPr>
                <a:t>Đơn đề nghị được thực hiện kỹ thuật mang thai hộ (theo mẫu);</a:t>
              </a:r>
            </a:p>
            <a:p>
              <a:pPr algn="ctr"/>
              <a:endParaRPr lang="vi-VN" dirty="0"/>
            </a:p>
          </p:txBody>
        </p:sp>
      </p:grpSp>
      <p:grpSp>
        <p:nvGrpSpPr>
          <p:cNvPr id="5" name="Group 4">
            <a:extLst>
              <a:ext uri="{FF2B5EF4-FFF2-40B4-BE49-F238E27FC236}">
                <a16:creationId xmlns:a16="http://schemas.microsoft.com/office/drawing/2014/main" id="{A61F9641-1B84-481C-B6AC-2E9AC987E9C8}"/>
              </a:ext>
            </a:extLst>
          </p:cNvPr>
          <p:cNvGrpSpPr/>
          <p:nvPr/>
        </p:nvGrpSpPr>
        <p:grpSpPr>
          <a:xfrm>
            <a:off x="4047897" y="92553"/>
            <a:ext cx="3256139" cy="4341361"/>
            <a:chOff x="3478883" y="406725"/>
            <a:chExt cx="2280034" cy="2942866"/>
          </a:xfrm>
        </p:grpSpPr>
        <p:pic>
          <p:nvPicPr>
            <p:cNvPr id="11268" name="Picture 4" descr="Mẫu bản cam kết tự nguyện mang thai hộ vì mục đích nhân đạo mới nhất 2024?">
              <a:extLst>
                <a:ext uri="{FF2B5EF4-FFF2-40B4-BE49-F238E27FC236}">
                  <a16:creationId xmlns:a16="http://schemas.microsoft.com/office/drawing/2014/main" id="{F93CA8C6-5CA6-4FA3-B2AB-CD6CE993DD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883" y="406725"/>
              <a:ext cx="2280034" cy="20279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DE60BBE-7C13-41CF-A10A-D1E692249974}"/>
                </a:ext>
              </a:extLst>
            </p:cNvPr>
            <p:cNvSpPr/>
            <p:nvPr/>
          </p:nvSpPr>
          <p:spPr>
            <a:xfrm>
              <a:off x="3478883" y="2483316"/>
              <a:ext cx="2280032" cy="86627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1400" b="1" i="0" dirty="0">
                  <a:solidFill>
                    <a:schemeClr val="accent1">
                      <a:lumMod val="75000"/>
                    </a:schemeClr>
                  </a:solidFill>
                  <a:effectLst/>
                  <a:latin typeface="+mj-lt"/>
                </a:rPr>
                <a:t>Bản cam kết tự nguyện mang thai hộ vì mục đích nhân đạo (theo mẫu);</a:t>
              </a:r>
              <a:endParaRPr lang="vi-VN" dirty="0"/>
            </a:p>
          </p:txBody>
        </p:sp>
      </p:grpSp>
      <p:grpSp>
        <p:nvGrpSpPr>
          <p:cNvPr id="6" name="Group 5">
            <a:extLst>
              <a:ext uri="{FF2B5EF4-FFF2-40B4-BE49-F238E27FC236}">
                <a16:creationId xmlns:a16="http://schemas.microsoft.com/office/drawing/2014/main" id="{F1D0FB74-ECDB-4EAC-AC4D-562BA6530C3F}"/>
              </a:ext>
            </a:extLst>
          </p:cNvPr>
          <p:cNvGrpSpPr/>
          <p:nvPr/>
        </p:nvGrpSpPr>
        <p:grpSpPr>
          <a:xfrm>
            <a:off x="7794669" y="536010"/>
            <a:ext cx="3000277" cy="3838012"/>
            <a:chOff x="6609016" y="218035"/>
            <a:chExt cx="2324663" cy="3429940"/>
          </a:xfrm>
        </p:grpSpPr>
        <p:pic>
          <p:nvPicPr>
            <p:cNvPr id="11274" name="Picture 10" descr="Bản thỏa thuận về mang thai hộ vì mục đích nhân đạo giữa vợ chồng nhờ mang  thai hộ và bên mang thai hộ mới nhất là mẫu nào?">
              <a:extLst>
                <a:ext uri="{FF2B5EF4-FFF2-40B4-BE49-F238E27FC236}">
                  <a16:creationId xmlns:a16="http://schemas.microsoft.com/office/drawing/2014/main" id="{25BF9049-9E1E-4656-898A-0388352A12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9016" y="218035"/>
              <a:ext cx="2324663" cy="20953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F7BE5AA9-C1B8-43C4-BD2C-FAE37F3532E4}"/>
                </a:ext>
              </a:extLst>
            </p:cNvPr>
            <p:cNvSpPr/>
            <p:nvPr/>
          </p:nvSpPr>
          <p:spPr>
            <a:xfrm>
              <a:off x="6631332" y="2483315"/>
              <a:ext cx="2280032" cy="11646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sz="1400" b="0" i="0" dirty="0">
                <a:effectLst/>
                <a:latin typeface="+mj-lt"/>
              </a:endParaRPr>
            </a:p>
            <a:p>
              <a:pPr algn="ctr"/>
              <a:r>
                <a:rPr lang="vi-VN" sz="1400" b="1" i="0" dirty="0">
                  <a:solidFill>
                    <a:schemeClr val="accent1">
                      <a:lumMod val="75000"/>
                    </a:schemeClr>
                  </a:solidFill>
                  <a:effectLst/>
                  <a:latin typeface="+mj-lt"/>
                </a:rPr>
                <a:t>Bản thỏa thuận về mang thai hộ vì mục đích nhân đạo giữa vợ chồng nhờ mang thai hộ và bên mang thai hộ (theo mẫu);</a:t>
              </a:r>
            </a:p>
            <a:p>
              <a:pPr algn="ctr"/>
              <a:endParaRPr lang="vi-VN" dirty="0"/>
            </a:p>
          </p:txBody>
        </p:sp>
      </p:grpSp>
      <p:sp>
        <p:nvSpPr>
          <p:cNvPr id="13" name="TextBox 12">
            <a:extLst>
              <a:ext uri="{FF2B5EF4-FFF2-40B4-BE49-F238E27FC236}">
                <a16:creationId xmlns:a16="http://schemas.microsoft.com/office/drawing/2014/main" id="{710556F3-21F9-486D-BDD8-CFBBD5A5D9F5}"/>
              </a:ext>
            </a:extLst>
          </p:cNvPr>
          <p:cNvSpPr txBox="1"/>
          <p:nvPr/>
        </p:nvSpPr>
        <p:spPr>
          <a:xfrm>
            <a:off x="1203158" y="4619537"/>
            <a:ext cx="8422106" cy="1477328"/>
          </a:xfrm>
          <a:prstGeom prst="rect">
            <a:avLst/>
          </a:prstGeom>
          <a:noFill/>
        </p:spPr>
        <p:txBody>
          <a:bodyPr wrap="square">
            <a:spAutoFit/>
          </a:bodyPr>
          <a:lstStyle/>
          <a:p>
            <a:pPr algn="just"/>
            <a:r>
              <a:rPr lang="vi-VN" sz="1800" b="0" i="0" dirty="0">
                <a:solidFill>
                  <a:srgbClr val="333333"/>
                </a:solidFill>
                <a:effectLst/>
                <a:latin typeface="Times New Roman" panose="02020603050405020304" pitchFamily="18" charset="0"/>
              </a:rPr>
              <a:t>	Luật hôn nhân và gia đình 2014 bỏ quy định “cấm kết hôn giữa những người cùng giới tính” nhưng vẫn “không thừa nhận hôn nhân giữa những người cùng giới tính - Khoản 2 Điều 8”. Đây cũng được coi là một bước tiến nhỏ trong việc nhìn nhận hôn nhân giữa những người cùng giới của nhà nước trong tình hình xã hội hiện nay.</a:t>
            </a:r>
            <a:endParaRPr lang="vi-VN" b="0" i="0" dirty="0">
              <a:solidFill>
                <a:srgbClr val="333333"/>
              </a:solidFill>
              <a:effectLst/>
              <a:latin typeface="Helvetica Neue"/>
            </a:endParaRPr>
          </a:p>
          <a:p>
            <a:pPr algn="l"/>
            <a:r>
              <a:rPr lang="vi-VN" b="0" i="0" dirty="0">
                <a:solidFill>
                  <a:srgbClr val="333333"/>
                </a:solidFill>
                <a:effectLst/>
                <a:latin typeface="Helvetica Neue"/>
              </a:rPr>
              <a:t> </a:t>
            </a:r>
          </a:p>
        </p:txBody>
      </p:sp>
    </p:spTree>
    <p:extLst>
      <p:ext uri="{BB962C8B-B14F-4D97-AF65-F5344CB8AC3E}">
        <p14:creationId xmlns:p14="http://schemas.microsoft.com/office/powerpoint/2010/main" val="3759892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660AD1-8968-4E18-A366-59ECC9FC2F94}"/>
              </a:ext>
            </a:extLst>
          </p:cNvPr>
          <p:cNvSpPr txBox="1"/>
          <p:nvPr/>
        </p:nvSpPr>
        <p:spPr>
          <a:xfrm>
            <a:off x="2235200" y="1808480"/>
            <a:ext cx="6939280" cy="2862322"/>
          </a:xfrm>
          <a:prstGeom prst="rect">
            <a:avLst/>
          </a:prstGeom>
          <a:noFill/>
        </p:spPr>
        <p:txBody>
          <a:bodyPr wrap="square" rtlCol="0">
            <a:spAutoFit/>
          </a:bodyPr>
          <a:lstStyle/>
          <a:p>
            <a:pPr algn="ctr"/>
            <a:r>
              <a:rPr lang="vi-VN"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CÁM ƠN MỌI NGƯỜI ĐÃ </a:t>
            </a:r>
          </a:p>
          <a:p>
            <a:pPr algn="ctr"/>
            <a:r>
              <a:rPr lang="vi-VN"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LẮNG NGHE</a:t>
            </a:r>
            <a:endParaRPr lang="vi-VN"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701315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5436-F188-4FC3-BEFE-85D3D91B0057}"/>
              </a:ext>
            </a:extLst>
          </p:cNvPr>
          <p:cNvSpPr>
            <a:spLocks noGrp="1"/>
          </p:cNvSpPr>
          <p:nvPr>
            <p:ph type="title"/>
          </p:nvPr>
        </p:nvSpPr>
        <p:spPr/>
        <p:txBody>
          <a:bodyPr/>
          <a:lstStyle/>
          <a:p>
            <a:br>
              <a:rPr lang="vi-VN" dirty="0"/>
            </a:br>
            <a:endParaRPr lang="vi-VN" dirty="0"/>
          </a:p>
        </p:txBody>
      </p:sp>
      <p:pic>
        <p:nvPicPr>
          <p:cNvPr id="1026" name="Picture 2" descr="Điều kiện để được đăng ký kết hôn">
            <a:extLst>
              <a:ext uri="{FF2B5EF4-FFF2-40B4-BE49-F238E27FC236}">
                <a16:creationId xmlns:a16="http://schemas.microsoft.com/office/drawing/2014/main" id="{C0C3EA60-1905-46D1-B95B-A33B805E3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4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65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7F7367C-4065-4DE9-BBB3-3AD8715272D8}"/>
              </a:ext>
            </a:extLst>
          </p:cNvPr>
          <p:cNvGrpSpPr/>
          <p:nvPr/>
        </p:nvGrpSpPr>
        <p:grpSpPr>
          <a:xfrm>
            <a:off x="96253" y="134754"/>
            <a:ext cx="11999494" cy="6602931"/>
            <a:chOff x="96253" y="134754"/>
            <a:chExt cx="11999494" cy="6602931"/>
          </a:xfrm>
        </p:grpSpPr>
        <p:pic>
          <p:nvPicPr>
            <p:cNvPr id="2052" name="Picture 4">
              <a:extLst>
                <a:ext uri="{FF2B5EF4-FFF2-40B4-BE49-F238E27FC236}">
                  <a16:creationId xmlns:a16="http://schemas.microsoft.com/office/drawing/2014/main" id="{F9F20035-CA27-4F3C-BD1E-2BD8662BA8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619"/>
            <a:stretch/>
          </p:blipFill>
          <p:spPr bwMode="auto">
            <a:xfrm>
              <a:off x="96253" y="2002055"/>
              <a:ext cx="5871414" cy="47356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5457342-A13F-46BF-8D07-1B0957D9DB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551" b="7228"/>
            <a:stretch/>
          </p:blipFill>
          <p:spPr bwMode="auto">
            <a:xfrm>
              <a:off x="6096000" y="134754"/>
              <a:ext cx="5999747" cy="660293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Những trường hợp nào bị cấm kết hôn theo quy định hiện nay? Điều kiện đăng">
              <a:extLst>
                <a:ext uri="{FF2B5EF4-FFF2-40B4-BE49-F238E27FC236}">
                  <a16:creationId xmlns:a16="http://schemas.microsoft.com/office/drawing/2014/main" id="{38ECEE46-1307-44E2-8748-5C0774567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53" y="134754"/>
              <a:ext cx="5871414" cy="18673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01441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05153A-3826-481F-8FD2-5435E4C23288}"/>
              </a:ext>
            </a:extLst>
          </p:cNvPr>
          <p:cNvSpPr txBox="1"/>
          <p:nvPr/>
        </p:nvSpPr>
        <p:spPr>
          <a:xfrm>
            <a:off x="421105" y="334552"/>
            <a:ext cx="11475720" cy="923330"/>
          </a:xfrm>
          <a:prstGeom prst="rect">
            <a:avLst/>
          </a:prstGeom>
          <a:noFill/>
        </p:spPr>
        <p:txBody>
          <a:bodyPr wrap="square">
            <a:spAutoFit/>
          </a:bodyPr>
          <a:lstStyle/>
          <a:p>
            <a:pPr algn="l"/>
            <a:r>
              <a:rPr lang="vi-VN" b="1" i="0" dirty="0">
                <a:solidFill>
                  <a:srgbClr val="222222"/>
                </a:solidFill>
                <a:effectLst/>
                <a:latin typeface="arial" panose="020B0604020202020204" pitchFamily="34" charset="0"/>
              </a:rPr>
              <a:t>Mức phạt vi phạm hành chính</a:t>
            </a:r>
          </a:p>
          <a:p>
            <a:pPr algn="l"/>
            <a:r>
              <a:rPr lang="vi-VN" b="0" i="0" dirty="0">
                <a:solidFill>
                  <a:srgbClr val="222222"/>
                </a:solidFill>
                <a:effectLst/>
                <a:latin typeface="arial" panose="020B0604020202020204" pitchFamily="34" charset="0"/>
              </a:rPr>
              <a:t>	Khi vi phạm các hành vi bị cấm tại khoản 2 Điều 5 Luật Hôn nhân và Gia đình </a:t>
            </a:r>
            <a:r>
              <a:rPr lang="vi-VN" b="0" i="0" u="sng" dirty="0">
                <a:solidFill>
                  <a:srgbClr val="A67942"/>
                </a:solidFill>
                <a:effectLst/>
                <a:latin typeface="arial" panose="020B0604020202020204" pitchFamily="34" charset="0"/>
                <a:hlinkClick r:id="rId2"/>
              </a:rPr>
              <a:t>52/2014/QH13</a:t>
            </a:r>
            <a:r>
              <a:rPr lang="vi-VN" b="0" i="0" dirty="0">
                <a:solidFill>
                  <a:srgbClr val="222222"/>
                </a:solidFill>
                <a:effectLst/>
                <a:latin typeface="arial" panose="020B0604020202020204" pitchFamily="34" charset="0"/>
              </a:rPr>
              <a:t>, căn cứ Điều 58, Điều 59 Nghị định </a:t>
            </a:r>
            <a:r>
              <a:rPr lang="vi-VN" b="0" i="0" u="sng" dirty="0">
                <a:solidFill>
                  <a:srgbClr val="A67942"/>
                </a:solidFill>
                <a:effectLst/>
                <a:latin typeface="arial" panose="020B0604020202020204" pitchFamily="34" charset="0"/>
                <a:hlinkClick r:id="rId3"/>
              </a:rPr>
              <a:t>82/2020/NĐ-CP</a:t>
            </a:r>
            <a:r>
              <a:rPr lang="vi-VN" b="0" i="0" dirty="0">
                <a:solidFill>
                  <a:srgbClr val="222222"/>
                </a:solidFill>
                <a:effectLst/>
                <a:latin typeface="arial" panose="020B0604020202020204" pitchFamily="34" charset="0"/>
              </a:rPr>
              <a:t> và Nghị định </a:t>
            </a:r>
            <a:r>
              <a:rPr lang="vi-VN" b="0" i="0" u="sng" dirty="0">
                <a:solidFill>
                  <a:srgbClr val="A67942"/>
                </a:solidFill>
                <a:effectLst/>
                <a:latin typeface="arial" panose="020B0604020202020204" pitchFamily="34" charset="0"/>
                <a:hlinkClick r:id="rId4"/>
              </a:rPr>
              <a:t>144/2021/NĐ-CP</a:t>
            </a:r>
            <a:r>
              <a:rPr lang="vi-VN" b="0" i="0" dirty="0">
                <a:solidFill>
                  <a:srgbClr val="222222"/>
                </a:solidFill>
                <a:effectLst/>
                <a:latin typeface="arial" panose="020B0604020202020204" pitchFamily="34" charset="0"/>
              </a:rPr>
              <a:t>, người vi phạm sẽ bị phạt như sau:</a:t>
            </a:r>
          </a:p>
        </p:txBody>
      </p:sp>
      <p:graphicFrame>
        <p:nvGraphicFramePr>
          <p:cNvPr id="6" name="Table 6">
            <a:extLst>
              <a:ext uri="{FF2B5EF4-FFF2-40B4-BE49-F238E27FC236}">
                <a16:creationId xmlns:a16="http://schemas.microsoft.com/office/drawing/2014/main" id="{974D8D88-6FA0-4FA6-A837-4B1F8739E0E3}"/>
              </a:ext>
            </a:extLst>
          </p:cNvPr>
          <p:cNvGraphicFramePr>
            <a:graphicFrameLocks noGrp="1"/>
          </p:cNvGraphicFramePr>
          <p:nvPr>
            <p:extLst>
              <p:ext uri="{D42A27DB-BD31-4B8C-83A1-F6EECF244321}">
                <p14:modId xmlns:p14="http://schemas.microsoft.com/office/powerpoint/2010/main" val="3833633276"/>
              </p:ext>
            </p:extLst>
          </p:nvPr>
        </p:nvGraphicFramePr>
        <p:xfrm>
          <a:off x="636337" y="1499311"/>
          <a:ext cx="10846602" cy="5232531"/>
        </p:xfrm>
        <a:graphic>
          <a:graphicData uri="http://schemas.openxmlformats.org/drawingml/2006/table">
            <a:tbl>
              <a:tblPr firstRow="1" bandRow="1">
                <a:tableStyleId>{5C22544A-7EE6-4342-B048-85BDC9FD1C3A}</a:tableStyleId>
              </a:tblPr>
              <a:tblGrid>
                <a:gridCol w="942206">
                  <a:extLst>
                    <a:ext uri="{9D8B030D-6E8A-4147-A177-3AD203B41FA5}">
                      <a16:colId xmlns:a16="http://schemas.microsoft.com/office/drawing/2014/main" val="2344283882"/>
                    </a:ext>
                  </a:extLst>
                </a:gridCol>
                <a:gridCol w="6288862">
                  <a:extLst>
                    <a:ext uri="{9D8B030D-6E8A-4147-A177-3AD203B41FA5}">
                      <a16:colId xmlns:a16="http://schemas.microsoft.com/office/drawing/2014/main" val="3165746834"/>
                    </a:ext>
                  </a:extLst>
                </a:gridCol>
                <a:gridCol w="3615534">
                  <a:extLst>
                    <a:ext uri="{9D8B030D-6E8A-4147-A177-3AD203B41FA5}">
                      <a16:colId xmlns:a16="http://schemas.microsoft.com/office/drawing/2014/main" val="2973405903"/>
                    </a:ext>
                  </a:extLst>
                </a:gridCol>
              </a:tblGrid>
              <a:tr h="367241">
                <a:tc>
                  <a:txBody>
                    <a:bodyPr/>
                    <a:lstStyle/>
                    <a:p>
                      <a:pPr algn="ctr"/>
                      <a:r>
                        <a:rPr lang="vi-VN" dirty="0"/>
                        <a:t>STT</a:t>
                      </a:r>
                    </a:p>
                  </a:txBody>
                  <a:tcPr/>
                </a:tc>
                <a:tc>
                  <a:txBody>
                    <a:bodyPr/>
                    <a:lstStyle/>
                    <a:p>
                      <a:pPr algn="ctr"/>
                      <a:r>
                        <a:rPr lang="vi-VN" dirty="0"/>
                        <a:t>HÀNH VI</a:t>
                      </a:r>
                    </a:p>
                  </a:txBody>
                  <a:tcPr/>
                </a:tc>
                <a:tc>
                  <a:txBody>
                    <a:bodyPr/>
                    <a:lstStyle/>
                    <a:p>
                      <a:pPr algn="ctr"/>
                      <a:r>
                        <a:rPr lang="vi-VN" dirty="0"/>
                        <a:t>MỨC PHẠT</a:t>
                      </a:r>
                    </a:p>
                  </a:txBody>
                  <a:tcPr/>
                </a:tc>
                <a:extLst>
                  <a:ext uri="{0D108BD9-81ED-4DB2-BD59-A6C34878D82A}">
                    <a16:rowId xmlns:a16="http://schemas.microsoft.com/office/drawing/2014/main" val="2969162009"/>
                  </a:ext>
                </a:extLst>
              </a:tr>
              <a:tr h="607421">
                <a:tc>
                  <a:txBody>
                    <a:bodyPr/>
                    <a:lstStyle/>
                    <a:p>
                      <a:pPr algn="ctr"/>
                      <a:r>
                        <a:rPr lang="en-US" dirty="0"/>
                        <a:t>1</a:t>
                      </a:r>
                      <a:endParaRPr lang="vi-V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600" dirty="0">
                          <a:solidFill>
                            <a:srgbClr val="222222"/>
                          </a:solidFill>
                          <a:effectLst/>
                          <a:latin typeface="+mj-lt"/>
                        </a:rPr>
                        <a:t>Tổ chức lấy vợ, lấy chồng cho người chưa đủ tuổi kết hôn</a:t>
                      </a:r>
                    </a:p>
                    <a:p>
                      <a:endParaRPr lang="vi-VN" sz="160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800" dirty="0">
                          <a:solidFill>
                            <a:srgbClr val="222222"/>
                          </a:solidFill>
                          <a:effectLst/>
                        </a:rPr>
                        <a:t>01 - 03 triệu đồng</a:t>
                      </a:r>
                    </a:p>
                    <a:p>
                      <a:pPr algn="ctr"/>
                      <a:endParaRPr lang="vi-VN" dirty="0"/>
                    </a:p>
                  </a:txBody>
                  <a:tcPr/>
                </a:tc>
                <a:extLst>
                  <a:ext uri="{0D108BD9-81ED-4DB2-BD59-A6C34878D82A}">
                    <a16:rowId xmlns:a16="http://schemas.microsoft.com/office/drawing/2014/main" val="1568541348"/>
                  </a:ext>
                </a:extLst>
              </a:tr>
              <a:tr h="780970">
                <a:tc>
                  <a:txBody>
                    <a:bodyPr/>
                    <a:lstStyle/>
                    <a:p>
                      <a:pPr algn="ctr"/>
                      <a:r>
                        <a:rPr lang="en-US" dirty="0"/>
                        <a:t>2</a:t>
                      </a:r>
                      <a:endParaRPr lang="vi-V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600" dirty="0">
                          <a:solidFill>
                            <a:srgbClr val="222222"/>
                          </a:solidFill>
                          <a:effectLst/>
                          <a:latin typeface="+mj-lt"/>
                        </a:rPr>
                        <a:t>Cố ý duy trì quan hệ hôn nhân do tảo hôn dù đã có quyết định buộc chấm dứt của Tòa án</a:t>
                      </a:r>
                    </a:p>
                    <a:p>
                      <a:endParaRPr lang="vi-VN" sz="1600" dirty="0">
                        <a:latin typeface="+mj-lt"/>
                      </a:endParaRPr>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dirty="0">
                        <a:solidFill>
                          <a:srgbClr val="22222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dirty="0">
                        <a:solidFill>
                          <a:srgbClr val="22222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dirty="0">
                        <a:solidFill>
                          <a:srgbClr val="22222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dirty="0">
                        <a:solidFill>
                          <a:srgbClr val="22222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dirty="0">
                        <a:solidFill>
                          <a:srgbClr val="222222"/>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222222"/>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222222"/>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1800" dirty="0">
                          <a:solidFill>
                            <a:srgbClr val="222222"/>
                          </a:solidFill>
                          <a:effectLst/>
                        </a:rPr>
                        <a:t>03 - 05 triệu đồng</a:t>
                      </a:r>
                    </a:p>
                    <a:p>
                      <a:endParaRPr lang="vi-VN" dirty="0"/>
                    </a:p>
                  </a:txBody>
                  <a:tcPr/>
                </a:tc>
                <a:extLst>
                  <a:ext uri="{0D108BD9-81ED-4DB2-BD59-A6C34878D82A}">
                    <a16:rowId xmlns:a16="http://schemas.microsoft.com/office/drawing/2014/main" val="1066284051"/>
                  </a:ext>
                </a:extLst>
              </a:tr>
              <a:tr h="780970">
                <a:tc>
                  <a:txBody>
                    <a:bodyPr/>
                    <a:lstStyle/>
                    <a:p>
                      <a:pPr algn="ctr"/>
                      <a:r>
                        <a:rPr lang="en-US" dirty="0"/>
                        <a:t>3</a:t>
                      </a:r>
                      <a:endParaRPr lang="vi-V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600" dirty="0">
                          <a:solidFill>
                            <a:srgbClr val="222222"/>
                          </a:solidFill>
                          <a:effectLst/>
                          <a:latin typeface="+mj-lt"/>
                        </a:rPr>
                        <a:t>Đang có vợ hoặc có chồng mà kết hôn hoặc chung sống với người khác;</a:t>
                      </a:r>
                    </a:p>
                    <a:p>
                      <a:endParaRPr lang="vi-VN" sz="1600" dirty="0">
                        <a:latin typeface="+mj-lt"/>
                      </a:endParaRPr>
                    </a:p>
                  </a:txBody>
                  <a:tcPr/>
                </a:tc>
                <a:tc vMerge="1">
                  <a:txBody>
                    <a:bodyPr/>
                    <a:lstStyle/>
                    <a:p>
                      <a:endParaRPr lang="vi-VN" dirty="0"/>
                    </a:p>
                  </a:txBody>
                  <a:tcPr/>
                </a:tc>
                <a:extLst>
                  <a:ext uri="{0D108BD9-81ED-4DB2-BD59-A6C34878D82A}">
                    <a16:rowId xmlns:a16="http://schemas.microsoft.com/office/drawing/2014/main" val="3366114337"/>
                  </a:ext>
                </a:extLst>
              </a:tr>
              <a:tr h="1533016">
                <a:tc>
                  <a:txBody>
                    <a:bodyPr/>
                    <a:lstStyle/>
                    <a:p>
                      <a:pPr algn="ctr"/>
                      <a:r>
                        <a:rPr lang="en-US" dirty="0"/>
                        <a:t>4</a:t>
                      </a:r>
                      <a:endParaRPr lang="vi-VN" dirty="0"/>
                    </a:p>
                  </a:txBody>
                  <a:tcPr/>
                </a:tc>
                <a:tc>
                  <a:txBody>
                    <a:bodyPr/>
                    <a:lstStyle/>
                    <a:p>
                      <a:pPr fontAlgn="t">
                        <a:spcAft>
                          <a:spcPts val="600"/>
                        </a:spcAft>
                      </a:pPr>
                      <a:r>
                        <a:rPr lang="vi-VN" sz="1600" dirty="0">
                          <a:solidFill>
                            <a:srgbClr val="222222"/>
                          </a:solidFill>
                          <a:effectLst/>
                          <a:latin typeface="+mj-lt"/>
                        </a:rPr>
                        <a:t>Kết hôn hoặc chung sống như vợ chồng giữa người đã từng là:</a:t>
                      </a:r>
                    </a:p>
                    <a:p>
                      <a:pPr fontAlgn="t">
                        <a:spcAft>
                          <a:spcPts val="600"/>
                        </a:spcAft>
                      </a:pPr>
                      <a:r>
                        <a:rPr lang="vi-VN" sz="1600" dirty="0">
                          <a:solidFill>
                            <a:srgbClr val="222222"/>
                          </a:solidFill>
                          <a:effectLst/>
                          <a:latin typeface="+mj-lt"/>
                        </a:rPr>
                        <a:t>- Cha, mẹ nuôi với con nuôi;</a:t>
                      </a:r>
                    </a:p>
                    <a:p>
                      <a:pPr fontAlgn="t">
                        <a:spcAft>
                          <a:spcPts val="600"/>
                        </a:spcAft>
                      </a:pPr>
                      <a:r>
                        <a:rPr lang="vi-VN" sz="1600" dirty="0">
                          <a:solidFill>
                            <a:srgbClr val="222222"/>
                          </a:solidFill>
                          <a:effectLst/>
                          <a:latin typeface="+mj-lt"/>
                        </a:rPr>
                        <a:t>- Bố chồng với con dâu, mẹ vợ với con rể;</a:t>
                      </a:r>
                    </a:p>
                    <a:p>
                      <a:pPr fontAlgn="t">
                        <a:spcAft>
                          <a:spcPts val="600"/>
                        </a:spcAft>
                      </a:pPr>
                      <a:r>
                        <a:rPr lang="vi-VN" sz="1600" dirty="0">
                          <a:solidFill>
                            <a:srgbClr val="222222"/>
                          </a:solidFill>
                          <a:effectLst/>
                          <a:latin typeface="+mj-lt"/>
                        </a:rPr>
                        <a:t>- Bố dượng với con riêng của vợ, mẹ kế với con riêng của chồng;</a:t>
                      </a:r>
                    </a:p>
                    <a:p>
                      <a:endParaRPr lang="vi-VN" sz="1600" dirty="0">
                        <a:latin typeface="+mj-lt"/>
                      </a:endParaRPr>
                    </a:p>
                  </a:txBody>
                  <a:tcPr/>
                </a:tc>
                <a:tc vMerge="1">
                  <a:txBody>
                    <a:bodyPr/>
                    <a:lstStyle/>
                    <a:p>
                      <a:endParaRPr lang="vi-VN" dirty="0"/>
                    </a:p>
                  </a:txBody>
                  <a:tcPr/>
                </a:tc>
                <a:extLst>
                  <a:ext uri="{0D108BD9-81ED-4DB2-BD59-A6C34878D82A}">
                    <a16:rowId xmlns:a16="http://schemas.microsoft.com/office/drawing/2014/main" val="3463226408"/>
                  </a:ext>
                </a:extLst>
              </a:tr>
              <a:tr h="954519">
                <a:tc>
                  <a:txBody>
                    <a:bodyPr/>
                    <a:lstStyle/>
                    <a:p>
                      <a:pPr algn="ctr"/>
                      <a:r>
                        <a:rPr lang="en-US" dirty="0"/>
                        <a:t>5</a:t>
                      </a:r>
                      <a:endParaRPr lang="vi-VN" dirty="0"/>
                    </a:p>
                  </a:txBody>
                  <a:tcPr/>
                </a:tc>
                <a:tc>
                  <a:txBody>
                    <a:bodyPr/>
                    <a:lstStyle/>
                    <a:p>
                      <a:pPr fontAlgn="t">
                        <a:spcAft>
                          <a:spcPts val="600"/>
                        </a:spcAft>
                      </a:pPr>
                      <a:r>
                        <a:rPr lang="vi-VN" sz="1600" dirty="0">
                          <a:solidFill>
                            <a:srgbClr val="222222"/>
                          </a:solidFill>
                          <a:effectLst/>
                          <a:latin typeface="+mj-lt"/>
                        </a:rPr>
                        <a:t>Cản trở kết hôn/ly hôn</a:t>
                      </a:r>
                    </a:p>
                    <a:p>
                      <a:pPr fontAlgn="t">
                        <a:spcAft>
                          <a:spcPts val="600"/>
                        </a:spcAft>
                      </a:pPr>
                      <a:r>
                        <a:rPr lang="vi-VN" sz="1600" dirty="0">
                          <a:solidFill>
                            <a:srgbClr val="222222"/>
                          </a:solidFill>
                          <a:effectLst/>
                          <a:latin typeface="+mj-lt"/>
                        </a:rPr>
                        <a:t>Yêu sách của cải trong kết hôn</a:t>
                      </a:r>
                    </a:p>
                    <a:p>
                      <a:endParaRPr lang="vi-VN" dirty="0"/>
                    </a:p>
                  </a:txBody>
                  <a:tcPr/>
                </a:tc>
                <a:tc vMerge="1">
                  <a:txBody>
                    <a:bodyPr/>
                    <a:lstStyle/>
                    <a:p>
                      <a:endParaRPr lang="vi-VN" dirty="0"/>
                    </a:p>
                  </a:txBody>
                  <a:tcPr/>
                </a:tc>
                <a:extLst>
                  <a:ext uri="{0D108BD9-81ED-4DB2-BD59-A6C34878D82A}">
                    <a16:rowId xmlns:a16="http://schemas.microsoft.com/office/drawing/2014/main" val="1675817355"/>
                  </a:ext>
                </a:extLst>
              </a:tr>
            </a:tbl>
          </a:graphicData>
        </a:graphic>
      </p:graphicFrame>
      <p:graphicFrame>
        <p:nvGraphicFramePr>
          <p:cNvPr id="7" name="Table 6">
            <a:extLst>
              <a:ext uri="{FF2B5EF4-FFF2-40B4-BE49-F238E27FC236}">
                <a16:creationId xmlns:a16="http://schemas.microsoft.com/office/drawing/2014/main" id="{1236058D-8067-4F9A-A4EF-37B8DD545B9C}"/>
              </a:ext>
            </a:extLst>
          </p:cNvPr>
          <p:cNvGraphicFramePr>
            <a:graphicFrameLocks noGrp="1"/>
          </p:cNvGraphicFramePr>
          <p:nvPr>
            <p:extLst>
              <p:ext uri="{D42A27DB-BD31-4B8C-83A1-F6EECF244321}">
                <p14:modId xmlns:p14="http://schemas.microsoft.com/office/powerpoint/2010/main" val="3833633276"/>
              </p:ext>
            </p:extLst>
          </p:nvPr>
        </p:nvGraphicFramePr>
        <p:xfrm>
          <a:off x="672699" y="1499311"/>
          <a:ext cx="10846602" cy="5232531"/>
        </p:xfrm>
        <a:graphic>
          <a:graphicData uri="http://schemas.openxmlformats.org/drawingml/2006/table">
            <a:tbl>
              <a:tblPr firstRow="1" bandRow="1">
                <a:tableStyleId>{5C22544A-7EE6-4342-B048-85BDC9FD1C3A}</a:tableStyleId>
              </a:tblPr>
              <a:tblGrid>
                <a:gridCol w="942206">
                  <a:extLst>
                    <a:ext uri="{9D8B030D-6E8A-4147-A177-3AD203B41FA5}">
                      <a16:colId xmlns:a16="http://schemas.microsoft.com/office/drawing/2014/main" val="2344283882"/>
                    </a:ext>
                  </a:extLst>
                </a:gridCol>
                <a:gridCol w="6288862">
                  <a:extLst>
                    <a:ext uri="{9D8B030D-6E8A-4147-A177-3AD203B41FA5}">
                      <a16:colId xmlns:a16="http://schemas.microsoft.com/office/drawing/2014/main" val="3165746834"/>
                    </a:ext>
                  </a:extLst>
                </a:gridCol>
                <a:gridCol w="3615534">
                  <a:extLst>
                    <a:ext uri="{9D8B030D-6E8A-4147-A177-3AD203B41FA5}">
                      <a16:colId xmlns:a16="http://schemas.microsoft.com/office/drawing/2014/main" val="2973405903"/>
                    </a:ext>
                  </a:extLst>
                </a:gridCol>
              </a:tblGrid>
              <a:tr h="367241">
                <a:tc>
                  <a:txBody>
                    <a:bodyPr/>
                    <a:lstStyle/>
                    <a:p>
                      <a:pPr algn="ctr"/>
                      <a:r>
                        <a:rPr lang="vi-VN" dirty="0"/>
                        <a:t>STT</a:t>
                      </a:r>
                    </a:p>
                  </a:txBody>
                  <a:tcPr/>
                </a:tc>
                <a:tc>
                  <a:txBody>
                    <a:bodyPr/>
                    <a:lstStyle/>
                    <a:p>
                      <a:pPr algn="ctr"/>
                      <a:r>
                        <a:rPr lang="vi-VN" dirty="0"/>
                        <a:t>HÀNH VI</a:t>
                      </a:r>
                    </a:p>
                  </a:txBody>
                  <a:tcPr/>
                </a:tc>
                <a:tc>
                  <a:txBody>
                    <a:bodyPr/>
                    <a:lstStyle/>
                    <a:p>
                      <a:pPr algn="ctr"/>
                      <a:r>
                        <a:rPr lang="vi-VN" dirty="0"/>
                        <a:t>MỨC PHẠT</a:t>
                      </a:r>
                    </a:p>
                  </a:txBody>
                  <a:tcPr/>
                </a:tc>
                <a:extLst>
                  <a:ext uri="{0D108BD9-81ED-4DB2-BD59-A6C34878D82A}">
                    <a16:rowId xmlns:a16="http://schemas.microsoft.com/office/drawing/2014/main" val="2969162009"/>
                  </a:ext>
                </a:extLst>
              </a:tr>
              <a:tr h="607421">
                <a:tc>
                  <a:txBody>
                    <a:bodyPr/>
                    <a:lstStyle/>
                    <a:p>
                      <a:pPr algn="ctr"/>
                      <a:r>
                        <a:rPr lang="en-US" dirty="0"/>
                        <a:t>1</a:t>
                      </a:r>
                      <a:endParaRPr lang="vi-V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600" dirty="0">
                          <a:solidFill>
                            <a:srgbClr val="222222"/>
                          </a:solidFill>
                          <a:effectLst/>
                          <a:latin typeface="+mj-lt"/>
                        </a:rPr>
                        <a:t>Tổ chức lấy vợ, lấy chồng cho người chưa đủ tuổi kết hôn</a:t>
                      </a:r>
                    </a:p>
                    <a:p>
                      <a:endParaRPr lang="vi-VN" sz="160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800" dirty="0">
                          <a:solidFill>
                            <a:srgbClr val="222222"/>
                          </a:solidFill>
                          <a:effectLst/>
                        </a:rPr>
                        <a:t>01 - 03 triệu đồng</a:t>
                      </a:r>
                    </a:p>
                    <a:p>
                      <a:pPr algn="ctr"/>
                      <a:endParaRPr lang="vi-VN" dirty="0"/>
                    </a:p>
                  </a:txBody>
                  <a:tcPr/>
                </a:tc>
                <a:extLst>
                  <a:ext uri="{0D108BD9-81ED-4DB2-BD59-A6C34878D82A}">
                    <a16:rowId xmlns:a16="http://schemas.microsoft.com/office/drawing/2014/main" val="1568541348"/>
                  </a:ext>
                </a:extLst>
              </a:tr>
              <a:tr h="780970">
                <a:tc>
                  <a:txBody>
                    <a:bodyPr/>
                    <a:lstStyle/>
                    <a:p>
                      <a:pPr algn="ctr"/>
                      <a:r>
                        <a:rPr lang="en-US" dirty="0"/>
                        <a:t>2</a:t>
                      </a:r>
                      <a:endParaRPr lang="vi-V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600" dirty="0">
                          <a:solidFill>
                            <a:srgbClr val="222222"/>
                          </a:solidFill>
                          <a:effectLst/>
                          <a:latin typeface="+mj-lt"/>
                        </a:rPr>
                        <a:t>Cố ý duy trì quan hệ hôn nhân do tảo hôn dù đã có quyết định buộc chấm dứt của Tòa án</a:t>
                      </a:r>
                    </a:p>
                    <a:p>
                      <a:endParaRPr lang="vi-VN" sz="1600" dirty="0">
                        <a:latin typeface="+mj-lt"/>
                      </a:endParaRPr>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dirty="0">
                        <a:solidFill>
                          <a:srgbClr val="22222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dirty="0">
                        <a:solidFill>
                          <a:srgbClr val="22222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dirty="0">
                        <a:solidFill>
                          <a:srgbClr val="22222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dirty="0">
                        <a:solidFill>
                          <a:srgbClr val="22222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dirty="0">
                        <a:solidFill>
                          <a:srgbClr val="222222"/>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222222"/>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222222"/>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1800" dirty="0">
                          <a:solidFill>
                            <a:srgbClr val="222222"/>
                          </a:solidFill>
                          <a:effectLst/>
                        </a:rPr>
                        <a:t>03 - 05 triệu đồng</a:t>
                      </a:r>
                    </a:p>
                    <a:p>
                      <a:endParaRPr lang="vi-VN" dirty="0"/>
                    </a:p>
                  </a:txBody>
                  <a:tcPr/>
                </a:tc>
                <a:extLst>
                  <a:ext uri="{0D108BD9-81ED-4DB2-BD59-A6C34878D82A}">
                    <a16:rowId xmlns:a16="http://schemas.microsoft.com/office/drawing/2014/main" val="1066284051"/>
                  </a:ext>
                </a:extLst>
              </a:tr>
              <a:tr h="780970">
                <a:tc>
                  <a:txBody>
                    <a:bodyPr/>
                    <a:lstStyle/>
                    <a:p>
                      <a:pPr algn="ctr"/>
                      <a:r>
                        <a:rPr lang="en-US" dirty="0"/>
                        <a:t>3</a:t>
                      </a:r>
                      <a:endParaRPr lang="vi-V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600" dirty="0">
                          <a:solidFill>
                            <a:srgbClr val="222222"/>
                          </a:solidFill>
                          <a:effectLst/>
                          <a:latin typeface="+mj-lt"/>
                        </a:rPr>
                        <a:t>Đang có vợ hoặc có chồng mà kết hôn hoặc chung sống với người khác;</a:t>
                      </a:r>
                    </a:p>
                    <a:p>
                      <a:endParaRPr lang="vi-VN" sz="1600" dirty="0">
                        <a:latin typeface="+mj-lt"/>
                      </a:endParaRPr>
                    </a:p>
                  </a:txBody>
                  <a:tcPr/>
                </a:tc>
                <a:tc vMerge="1">
                  <a:txBody>
                    <a:bodyPr/>
                    <a:lstStyle/>
                    <a:p>
                      <a:endParaRPr lang="vi-VN" dirty="0"/>
                    </a:p>
                  </a:txBody>
                  <a:tcPr/>
                </a:tc>
                <a:extLst>
                  <a:ext uri="{0D108BD9-81ED-4DB2-BD59-A6C34878D82A}">
                    <a16:rowId xmlns:a16="http://schemas.microsoft.com/office/drawing/2014/main" val="3366114337"/>
                  </a:ext>
                </a:extLst>
              </a:tr>
              <a:tr h="1533016">
                <a:tc>
                  <a:txBody>
                    <a:bodyPr/>
                    <a:lstStyle/>
                    <a:p>
                      <a:pPr algn="ctr"/>
                      <a:r>
                        <a:rPr lang="en-US" dirty="0"/>
                        <a:t>4</a:t>
                      </a:r>
                      <a:endParaRPr lang="vi-VN" dirty="0"/>
                    </a:p>
                  </a:txBody>
                  <a:tcPr/>
                </a:tc>
                <a:tc>
                  <a:txBody>
                    <a:bodyPr/>
                    <a:lstStyle/>
                    <a:p>
                      <a:pPr fontAlgn="t">
                        <a:spcAft>
                          <a:spcPts val="600"/>
                        </a:spcAft>
                      </a:pPr>
                      <a:r>
                        <a:rPr lang="vi-VN" sz="1600" dirty="0">
                          <a:solidFill>
                            <a:srgbClr val="222222"/>
                          </a:solidFill>
                          <a:effectLst/>
                          <a:latin typeface="+mj-lt"/>
                        </a:rPr>
                        <a:t>Kết hôn hoặc chung sống như vợ chồng giữa người đã từng là:</a:t>
                      </a:r>
                    </a:p>
                    <a:p>
                      <a:pPr fontAlgn="t">
                        <a:spcAft>
                          <a:spcPts val="600"/>
                        </a:spcAft>
                      </a:pPr>
                      <a:r>
                        <a:rPr lang="vi-VN" sz="1600" dirty="0">
                          <a:solidFill>
                            <a:srgbClr val="222222"/>
                          </a:solidFill>
                          <a:effectLst/>
                          <a:latin typeface="+mj-lt"/>
                        </a:rPr>
                        <a:t>- Cha, mẹ nuôi với con nuôi;</a:t>
                      </a:r>
                    </a:p>
                    <a:p>
                      <a:pPr fontAlgn="t">
                        <a:spcAft>
                          <a:spcPts val="600"/>
                        </a:spcAft>
                      </a:pPr>
                      <a:r>
                        <a:rPr lang="vi-VN" sz="1600" dirty="0">
                          <a:solidFill>
                            <a:srgbClr val="222222"/>
                          </a:solidFill>
                          <a:effectLst/>
                          <a:latin typeface="+mj-lt"/>
                        </a:rPr>
                        <a:t>- Bố chồng với con dâu, mẹ vợ với con rể;</a:t>
                      </a:r>
                    </a:p>
                    <a:p>
                      <a:pPr fontAlgn="t">
                        <a:spcAft>
                          <a:spcPts val="600"/>
                        </a:spcAft>
                      </a:pPr>
                      <a:r>
                        <a:rPr lang="vi-VN" sz="1600" dirty="0">
                          <a:solidFill>
                            <a:srgbClr val="222222"/>
                          </a:solidFill>
                          <a:effectLst/>
                          <a:latin typeface="+mj-lt"/>
                        </a:rPr>
                        <a:t>- Bố dượng với con riêng của vợ, mẹ kế với con riêng của chồng;</a:t>
                      </a:r>
                    </a:p>
                    <a:p>
                      <a:endParaRPr lang="vi-VN" sz="1600" dirty="0">
                        <a:latin typeface="+mj-lt"/>
                      </a:endParaRPr>
                    </a:p>
                  </a:txBody>
                  <a:tcPr/>
                </a:tc>
                <a:tc vMerge="1">
                  <a:txBody>
                    <a:bodyPr/>
                    <a:lstStyle/>
                    <a:p>
                      <a:endParaRPr lang="vi-VN" dirty="0"/>
                    </a:p>
                  </a:txBody>
                  <a:tcPr/>
                </a:tc>
                <a:extLst>
                  <a:ext uri="{0D108BD9-81ED-4DB2-BD59-A6C34878D82A}">
                    <a16:rowId xmlns:a16="http://schemas.microsoft.com/office/drawing/2014/main" val="3463226408"/>
                  </a:ext>
                </a:extLst>
              </a:tr>
              <a:tr h="954519">
                <a:tc>
                  <a:txBody>
                    <a:bodyPr/>
                    <a:lstStyle/>
                    <a:p>
                      <a:pPr algn="ctr"/>
                      <a:r>
                        <a:rPr lang="en-US" dirty="0"/>
                        <a:t>5</a:t>
                      </a:r>
                      <a:endParaRPr lang="vi-VN" dirty="0"/>
                    </a:p>
                  </a:txBody>
                  <a:tcPr/>
                </a:tc>
                <a:tc>
                  <a:txBody>
                    <a:bodyPr/>
                    <a:lstStyle/>
                    <a:p>
                      <a:pPr fontAlgn="t">
                        <a:spcAft>
                          <a:spcPts val="600"/>
                        </a:spcAft>
                      </a:pPr>
                      <a:r>
                        <a:rPr lang="vi-VN" sz="1600" dirty="0">
                          <a:solidFill>
                            <a:srgbClr val="222222"/>
                          </a:solidFill>
                          <a:effectLst/>
                          <a:latin typeface="+mj-lt"/>
                        </a:rPr>
                        <a:t>Cản trở kết hôn/ly hôn</a:t>
                      </a:r>
                    </a:p>
                    <a:p>
                      <a:pPr fontAlgn="t">
                        <a:spcAft>
                          <a:spcPts val="600"/>
                        </a:spcAft>
                      </a:pPr>
                      <a:r>
                        <a:rPr lang="vi-VN" sz="1600" dirty="0">
                          <a:solidFill>
                            <a:srgbClr val="222222"/>
                          </a:solidFill>
                          <a:effectLst/>
                          <a:latin typeface="+mj-lt"/>
                        </a:rPr>
                        <a:t>Yêu sách của cải trong kết hôn</a:t>
                      </a:r>
                    </a:p>
                    <a:p>
                      <a:endParaRPr lang="vi-VN" dirty="0"/>
                    </a:p>
                  </a:txBody>
                  <a:tcPr/>
                </a:tc>
                <a:tc vMerge="1">
                  <a:txBody>
                    <a:bodyPr/>
                    <a:lstStyle/>
                    <a:p>
                      <a:endParaRPr lang="vi-VN" dirty="0"/>
                    </a:p>
                  </a:txBody>
                  <a:tcPr/>
                </a:tc>
                <a:extLst>
                  <a:ext uri="{0D108BD9-81ED-4DB2-BD59-A6C34878D82A}">
                    <a16:rowId xmlns:a16="http://schemas.microsoft.com/office/drawing/2014/main" val="1675817355"/>
                  </a:ext>
                </a:extLst>
              </a:tr>
            </a:tbl>
          </a:graphicData>
        </a:graphic>
      </p:graphicFrame>
    </p:spTree>
    <p:extLst>
      <p:ext uri="{BB962C8B-B14F-4D97-AF65-F5344CB8AC3E}">
        <p14:creationId xmlns:p14="http://schemas.microsoft.com/office/powerpoint/2010/main" val="3971279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326852E-CA04-4CB3-8F67-CADE514E0E5A}"/>
              </a:ext>
            </a:extLst>
          </p:cNvPr>
          <p:cNvGraphicFramePr>
            <a:graphicFrameLocks noGrp="1"/>
          </p:cNvGraphicFramePr>
          <p:nvPr>
            <p:extLst>
              <p:ext uri="{D42A27DB-BD31-4B8C-83A1-F6EECF244321}">
                <p14:modId xmlns:p14="http://schemas.microsoft.com/office/powerpoint/2010/main" val="3284086701"/>
              </p:ext>
            </p:extLst>
          </p:nvPr>
        </p:nvGraphicFramePr>
        <p:xfrm>
          <a:off x="586071" y="175749"/>
          <a:ext cx="10846602" cy="6553735"/>
        </p:xfrm>
        <a:graphic>
          <a:graphicData uri="http://schemas.openxmlformats.org/drawingml/2006/table">
            <a:tbl>
              <a:tblPr firstRow="1" bandRow="1">
                <a:tableStyleId>{5C22544A-7EE6-4342-B048-85BDC9FD1C3A}</a:tableStyleId>
              </a:tblPr>
              <a:tblGrid>
                <a:gridCol w="942206">
                  <a:extLst>
                    <a:ext uri="{9D8B030D-6E8A-4147-A177-3AD203B41FA5}">
                      <a16:colId xmlns:a16="http://schemas.microsoft.com/office/drawing/2014/main" val="2344283882"/>
                    </a:ext>
                  </a:extLst>
                </a:gridCol>
                <a:gridCol w="6288862">
                  <a:extLst>
                    <a:ext uri="{9D8B030D-6E8A-4147-A177-3AD203B41FA5}">
                      <a16:colId xmlns:a16="http://schemas.microsoft.com/office/drawing/2014/main" val="3165746834"/>
                    </a:ext>
                  </a:extLst>
                </a:gridCol>
                <a:gridCol w="3615534">
                  <a:extLst>
                    <a:ext uri="{9D8B030D-6E8A-4147-A177-3AD203B41FA5}">
                      <a16:colId xmlns:a16="http://schemas.microsoft.com/office/drawing/2014/main" val="2973405903"/>
                    </a:ext>
                  </a:extLst>
                </a:gridCol>
              </a:tblGrid>
              <a:tr h="370441">
                <a:tc>
                  <a:txBody>
                    <a:bodyPr/>
                    <a:lstStyle/>
                    <a:p>
                      <a:pPr algn="ctr"/>
                      <a:r>
                        <a:rPr lang="vi-VN" dirty="0"/>
                        <a:t>STT</a:t>
                      </a:r>
                    </a:p>
                  </a:txBody>
                  <a:tcPr/>
                </a:tc>
                <a:tc>
                  <a:txBody>
                    <a:bodyPr/>
                    <a:lstStyle/>
                    <a:p>
                      <a:pPr algn="ctr"/>
                      <a:r>
                        <a:rPr lang="vi-VN" dirty="0"/>
                        <a:t>HÀNH VI</a:t>
                      </a:r>
                    </a:p>
                  </a:txBody>
                  <a:tcPr/>
                </a:tc>
                <a:tc>
                  <a:txBody>
                    <a:bodyPr/>
                    <a:lstStyle/>
                    <a:p>
                      <a:pPr algn="ctr"/>
                      <a:r>
                        <a:rPr lang="vi-VN" dirty="0"/>
                        <a:t>MỨC PHẠT</a:t>
                      </a:r>
                    </a:p>
                  </a:txBody>
                  <a:tcPr/>
                </a:tc>
                <a:extLst>
                  <a:ext uri="{0D108BD9-81ED-4DB2-BD59-A6C34878D82A}">
                    <a16:rowId xmlns:a16="http://schemas.microsoft.com/office/drawing/2014/main" val="2969162009"/>
                  </a:ext>
                </a:extLst>
              </a:tr>
              <a:tr h="957815">
                <a:tc>
                  <a:txBody>
                    <a:bodyPr/>
                    <a:lstStyle/>
                    <a:p>
                      <a:pPr algn="ctr"/>
                      <a:r>
                        <a:rPr lang="vi-VN" dirty="0"/>
                        <a:t>6</a:t>
                      </a:r>
                    </a:p>
                  </a:txBody>
                  <a:tcPr/>
                </a:tc>
                <a:tc>
                  <a:txBody>
                    <a:bodyPr/>
                    <a:lstStyle/>
                    <a:p>
                      <a:pPr fontAlgn="t">
                        <a:spcAft>
                          <a:spcPts val="600"/>
                        </a:spcAft>
                      </a:pPr>
                      <a:r>
                        <a:rPr lang="vi-VN" sz="1600" dirty="0">
                          <a:solidFill>
                            <a:srgbClr val="222222"/>
                          </a:solidFill>
                          <a:effectLst/>
                        </a:rPr>
                        <a:t>Kết hôn hoặc chung sống như vợ chồng giữa những người:</a:t>
                      </a:r>
                    </a:p>
                    <a:p>
                      <a:pPr fontAlgn="t">
                        <a:spcAft>
                          <a:spcPts val="600"/>
                        </a:spcAft>
                      </a:pPr>
                      <a:r>
                        <a:rPr lang="vi-VN" sz="1600" dirty="0">
                          <a:solidFill>
                            <a:srgbClr val="222222"/>
                          </a:solidFill>
                          <a:effectLst/>
                        </a:rPr>
                        <a:t>- Cùng dòng máu về trực hệ;</a:t>
                      </a:r>
                    </a:p>
                    <a:p>
                      <a:pPr marL="285750" indent="-285750" fontAlgn="t">
                        <a:spcAft>
                          <a:spcPts val="600"/>
                        </a:spcAft>
                        <a:buFontTx/>
                        <a:buChar char="-"/>
                      </a:pPr>
                      <a:r>
                        <a:rPr lang="vi-VN" sz="1600" dirty="0">
                          <a:solidFill>
                            <a:srgbClr val="222222"/>
                          </a:solidFill>
                          <a:effectLst/>
                        </a:rPr>
                        <a:t>Có họ trong phạm vi ba đời;</a:t>
                      </a:r>
                    </a:p>
                    <a:p>
                      <a:r>
                        <a:rPr lang="vi-VN" sz="1600" b="0" i="0" kern="1200" dirty="0">
                          <a:solidFill>
                            <a:schemeClr val="dk1"/>
                          </a:solidFill>
                          <a:effectLst/>
                          <a:latin typeface="+mn-lt"/>
                          <a:ea typeface="+mn-ea"/>
                          <a:cs typeface="+mn-cs"/>
                        </a:rPr>
                        <a:t>Cản trở kết hôn/ly hôn</a:t>
                      </a:r>
                    </a:p>
                    <a:p>
                      <a:r>
                        <a:rPr lang="vi-VN" sz="1600" b="0" i="0" kern="1200" dirty="0">
                          <a:solidFill>
                            <a:schemeClr val="dk1"/>
                          </a:solidFill>
                          <a:effectLst/>
                          <a:latin typeface="+mn-lt"/>
                          <a:ea typeface="+mn-ea"/>
                          <a:cs typeface="+mn-cs"/>
                        </a:rPr>
                        <a:t>Yêu sách của cải trong kết hôn</a:t>
                      </a:r>
                    </a:p>
                    <a:p>
                      <a:pPr marL="0" indent="0" fontAlgn="t">
                        <a:spcAft>
                          <a:spcPts val="600"/>
                        </a:spcAft>
                        <a:buFontTx/>
                        <a:buNone/>
                      </a:pPr>
                      <a:endParaRPr lang="vi-VN" sz="1600" dirty="0">
                        <a:solidFill>
                          <a:srgbClr val="222222"/>
                        </a:solidFill>
                        <a:effectLst/>
                      </a:endParaRPr>
                    </a:p>
                  </a:txBody>
                  <a:tcPr/>
                </a:tc>
                <a:tc rowSpan="5">
                  <a:txBody>
                    <a:bodyPr/>
                    <a:lstStyle/>
                    <a:p>
                      <a:pPr algn="ctr"/>
                      <a:endParaRPr lang="vi-V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dirty="0">
                        <a:solidFill>
                          <a:srgbClr val="22222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dirty="0">
                        <a:solidFill>
                          <a:srgbClr val="22222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dirty="0">
                        <a:solidFill>
                          <a:srgbClr val="22222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dirty="0">
                        <a:solidFill>
                          <a:srgbClr val="22222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dirty="0">
                        <a:solidFill>
                          <a:srgbClr val="222222"/>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222222"/>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222222"/>
                        </a:solidFill>
                        <a:effectLst/>
                      </a:endParaRPr>
                    </a:p>
                    <a:p>
                      <a:pPr algn="ctr">
                        <a:spcAft>
                          <a:spcPts val="600"/>
                        </a:spcAft>
                      </a:pPr>
                      <a:endParaRPr lang="vi-VN" sz="1800" dirty="0">
                        <a:solidFill>
                          <a:srgbClr val="222222"/>
                        </a:solidFill>
                        <a:effectLst/>
                      </a:endParaRPr>
                    </a:p>
                    <a:p>
                      <a:pPr algn="ctr">
                        <a:spcAft>
                          <a:spcPts val="600"/>
                        </a:spcAft>
                      </a:pPr>
                      <a:endParaRPr lang="vi-VN" sz="1800" dirty="0">
                        <a:solidFill>
                          <a:srgbClr val="222222"/>
                        </a:solidFill>
                        <a:effectLst/>
                      </a:endParaRPr>
                    </a:p>
                    <a:p>
                      <a:pPr algn="ctr">
                        <a:spcAft>
                          <a:spcPts val="600"/>
                        </a:spcAft>
                      </a:pPr>
                      <a:r>
                        <a:rPr lang="vi-VN" sz="1800" dirty="0">
                          <a:solidFill>
                            <a:srgbClr val="222222"/>
                          </a:solidFill>
                          <a:effectLst/>
                        </a:rPr>
                        <a:t>10 - 20 triệu đồng</a:t>
                      </a:r>
                    </a:p>
                    <a:p>
                      <a:endParaRPr lang="vi-VN" dirty="0"/>
                    </a:p>
                  </a:txBody>
                  <a:tcPr/>
                </a:tc>
                <a:extLst>
                  <a:ext uri="{0D108BD9-81ED-4DB2-BD59-A6C34878D82A}">
                    <a16:rowId xmlns:a16="http://schemas.microsoft.com/office/drawing/2014/main" val="1568541348"/>
                  </a:ext>
                </a:extLst>
              </a:tr>
              <a:tr h="447561">
                <a:tc>
                  <a:txBody>
                    <a:bodyPr/>
                    <a:lstStyle/>
                    <a:p>
                      <a:pPr algn="ctr"/>
                      <a:r>
                        <a:rPr lang="vi-VN" dirty="0"/>
                        <a:t>7</a:t>
                      </a:r>
                    </a:p>
                  </a:txBody>
                  <a:tcPr/>
                </a:tc>
                <a:tc>
                  <a:txBody>
                    <a:bodyPr/>
                    <a:lstStyle/>
                    <a:p>
                      <a:pPr fontAlgn="t">
                        <a:spcAft>
                          <a:spcPts val="600"/>
                        </a:spcAft>
                      </a:pPr>
                      <a:r>
                        <a:rPr lang="vi-VN" sz="1600" dirty="0">
                          <a:solidFill>
                            <a:srgbClr val="222222"/>
                          </a:solidFill>
                          <a:effectLst/>
                          <a:latin typeface="+mn-lt"/>
                        </a:rPr>
                        <a:t>Kết hôn/chung sống như vợ chồng giữa cha, mẹ nuôi với con nuôi;</a:t>
                      </a:r>
                    </a:p>
                  </a:txBody>
                  <a:tcPr marL="14387" marR="14387" marT="0" marB="0"/>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dirty="0">
                        <a:solidFill>
                          <a:srgbClr val="22222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dirty="0">
                        <a:solidFill>
                          <a:srgbClr val="22222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dirty="0">
                        <a:solidFill>
                          <a:srgbClr val="22222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dirty="0">
                        <a:solidFill>
                          <a:srgbClr val="22222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dirty="0">
                        <a:solidFill>
                          <a:srgbClr val="222222"/>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222222"/>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222222"/>
                        </a:solidFill>
                        <a:effectLst/>
                      </a:endParaRPr>
                    </a:p>
                    <a:p>
                      <a:pPr algn="ctr">
                        <a:spcAft>
                          <a:spcPts val="600"/>
                        </a:spcAft>
                      </a:pPr>
                      <a:r>
                        <a:rPr lang="vi-VN" sz="1800" dirty="0">
                          <a:solidFill>
                            <a:srgbClr val="222222"/>
                          </a:solidFill>
                          <a:effectLst/>
                        </a:rPr>
                        <a:t>10 - 20 triệu đồng</a:t>
                      </a:r>
                    </a:p>
                    <a:p>
                      <a:endParaRPr lang="vi-VN" dirty="0"/>
                    </a:p>
                  </a:txBody>
                  <a:tcPr/>
                </a:tc>
                <a:extLst>
                  <a:ext uri="{0D108BD9-81ED-4DB2-BD59-A6C34878D82A}">
                    <a16:rowId xmlns:a16="http://schemas.microsoft.com/office/drawing/2014/main" val="1066284051"/>
                  </a:ext>
                </a:extLst>
              </a:tr>
              <a:tr h="1460415">
                <a:tc>
                  <a:txBody>
                    <a:bodyPr/>
                    <a:lstStyle/>
                    <a:p>
                      <a:pPr algn="ctr"/>
                      <a:r>
                        <a:rPr lang="vi-VN" dirty="0"/>
                        <a:t>8</a:t>
                      </a:r>
                    </a:p>
                  </a:txBody>
                  <a:tcPr/>
                </a:tc>
                <a:tc>
                  <a:txBody>
                    <a:bodyPr/>
                    <a:lstStyle/>
                    <a:p>
                      <a:pPr fontAlgn="t">
                        <a:spcAft>
                          <a:spcPts val="600"/>
                        </a:spcAft>
                      </a:pPr>
                      <a:r>
                        <a:rPr lang="vi-VN" sz="1600" dirty="0">
                          <a:solidFill>
                            <a:srgbClr val="222222"/>
                          </a:solidFill>
                          <a:effectLst/>
                          <a:latin typeface="+mn-lt"/>
                        </a:rPr>
                        <a:t>Lợi dụng việc ly hôn để:</a:t>
                      </a:r>
                    </a:p>
                    <a:p>
                      <a:pPr fontAlgn="t">
                        <a:spcAft>
                          <a:spcPts val="600"/>
                        </a:spcAft>
                      </a:pPr>
                      <a:r>
                        <a:rPr lang="vi-VN" sz="1600" dirty="0">
                          <a:solidFill>
                            <a:srgbClr val="222222"/>
                          </a:solidFill>
                          <a:effectLst/>
                          <a:latin typeface="+mn-lt"/>
                        </a:rPr>
                        <a:t>- Trốn tránh nghĩa vụ tài sản;</a:t>
                      </a:r>
                    </a:p>
                    <a:p>
                      <a:pPr fontAlgn="t">
                        <a:spcAft>
                          <a:spcPts val="600"/>
                        </a:spcAft>
                      </a:pPr>
                      <a:r>
                        <a:rPr lang="vi-VN" sz="1600" dirty="0">
                          <a:solidFill>
                            <a:srgbClr val="222222"/>
                          </a:solidFill>
                          <a:effectLst/>
                          <a:latin typeface="+mn-lt"/>
                        </a:rPr>
                        <a:t>- Vi phạm chính sách, pháp luật về dân số;</a:t>
                      </a:r>
                    </a:p>
                    <a:p>
                      <a:pPr fontAlgn="t">
                        <a:spcAft>
                          <a:spcPts val="600"/>
                        </a:spcAft>
                      </a:pPr>
                      <a:r>
                        <a:rPr lang="vi-VN" sz="1600" dirty="0">
                          <a:solidFill>
                            <a:srgbClr val="222222"/>
                          </a:solidFill>
                          <a:effectLst/>
                          <a:latin typeface="+mn-lt"/>
                        </a:rPr>
                        <a:t>- Để đạt được mục đích khác mà không nhằm mục đích chấm dứt hôn nhân.</a:t>
                      </a:r>
                    </a:p>
                  </a:txBody>
                  <a:tcPr marL="14387" marR="14387" marT="0" marB="0"/>
                </a:tc>
                <a:tc vMerge="1">
                  <a:txBody>
                    <a:bodyPr/>
                    <a:lstStyle/>
                    <a:p>
                      <a:endParaRPr lang="vi-VN" dirty="0"/>
                    </a:p>
                  </a:txBody>
                  <a:tcPr/>
                </a:tc>
                <a:extLst>
                  <a:ext uri="{0D108BD9-81ED-4DB2-BD59-A6C34878D82A}">
                    <a16:rowId xmlns:a16="http://schemas.microsoft.com/office/drawing/2014/main" val="3366114337"/>
                  </a:ext>
                </a:extLst>
              </a:tr>
              <a:tr h="785859">
                <a:tc>
                  <a:txBody>
                    <a:bodyPr/>
                    <a:lstStyle/>
                    <a:p>
                      <a:pPr algn="ctr"/>
                      <a:r>
                        <a:rPr lang="vi-VN" dirty="0"/>
                        <a:t>9</a:t>
                      </a:r>
                    </a:p>
                  </a:txBody>
                  <a:tcPr/>
                </a:tc>
                <a:tc>
                  <a:txBody>
                    <a:bodyPr/>
                    <a:lstStyle/>
                    <a:p>
                      <a:pPr fontAlgn="t">
                        <a:spcAft>
                          <a:spcPts val="600"/>
                        </a:spcAft>
                      </a:pPr>
                      <a:r>
                        <a:rPr lang="vi-VN" sz="1600" dirty="0">
                          <a:solidFill>
                            <a:srgbClr val="222222"/>
                          </a:solidFill>
                          <a:effectLst/>
                        </a:rPr>
                        <a:t>- Cưỡng ép kết hôn/ly hôn;</a:t>
                      </a:r>
                    </a:p>
                    <a:p>
                      <a:pPr fontAlgn="t">
                        <a:spcAft>
                          <a:spcPts val="600"/>
                        </a:spcAft>
                      </a:pPr>
                      <a:r>
                        <a:rPr lang="vi-VN" sz="1600" dirty="0">
                          <a:solidFill>
                            <a:srgbClr val="222222"/>
                          </a:solidFill>
                          <a:effectLst/>
                        </a:rPr>
                        <a:t>- Lừa dối kết hôn/ly hôn;</a:t>
                      </a:r>
                    </a:p>
                  </a:txBody>
                  <a:tcPr marL="14387" marR="14387" marT="0" marB="0"/>
                </a:tc>
                <a:tc vMerge="1">
                  <a:txBody>
                    <a:bodyPr/>
                    <a:lstStyle/>
                    <a:p>
                      <a:endParaRPr lang="vi-VN" dirty="0"/>
                    </a:p>
                  </a:txBody>
                  <a:tcPr/>
                </a:tc>
                <a:extLst>
                  <a:ext uri="{0D108BD9-81ED-4DB2-BD59-A6C34878D82A}">
                    <a16:rowId xmlns:a16="http://schemas.microsoft.com/office/drawing/2014/main" val="3463226408"/>
                  </a:ext>
                </a:extLst>
              </a:tr>
              <a:tr h="1706379">
                <a:tc>
                  <a:txBody>
                    <a:bodyPr/>
                    <a:lstStyle/>
                    <a:p>
                      <a:pPr algn="ctr"/>
                      <a:r>
                        <a:rPr lang="vi-VN" dirty="0"/>
                        <a:t>10</a:t>
                      </a:r>
                    </a:p>
                  </a:txBody>
                  <a:tcPr/>
                </a:tc>
                <a:tc>
                  <a:txBody>
                    <a:bodyPr/>
                    <a:lstStyle/>
                    <a:p>
                      <a:pPr fontAlgn="t">
                        <a:spcAft>
                          <a:spcPts val="600"/>
                        </a:spcAft>
                      </a:pPr>
                      <a:r>
                        <a:rPr lang="vi-VN" sz="1600" dirty="0">
                          <a:solidFill>
                            <a:srgbClr val="222222"/>
                          </a:solidFill>
                          <a:effectLst/>
                        </a:rPr>
                        <a:t>Lợi dụng việc kết hôn mà không nhằm mục đích xây dựng gia đình thuộc một trong các trường hợp sau đây:</a:t>
                      </a:r>
                    </a:p>
                    <a:p>
                      <a:pPr fontAlgn="t">
                        <a:spcAft>
                          <a:spcPts val="600"/>
                        </a:spcAft>
                      </a:pPr>
                      <a:r>
                        <a:rPr lang="vi-VN" sz="1600" dirty="0">
                          <a:solidFill>
                            <a:srgbClr val="222222"/>
                          </a:solidFill>
                          <a:effectLst/>
                        </a:rPr>
                        <a:t>- Xuất cảnh, nhập cảnh, cư trú, nhập quốc tịch Việt Nam, quốc tịch nước ngoài;</a:t>
                      </a:r>
                    </a:p>
                    <a:p>
                      <a:pPr fontAlgn="t">
                        <a:spcAft>
                          <a:spcPts val="600"/>
                        </a:spcAft>
                      </a:pPr>
                      <a:r>
                        <a:rPr lang="vi-VN" sz="1600" dirty="0">
                          <a:solidFill>
                            <a:srgbClr val="222222"/>
                          </a:solidFill>
                          <a:effectLst/>
                        </a:rPr>
                        <a:t>- Hưởng chế độ ưu đãi của Nhà nước;</a:t>
                      </a:r>
                    </a:p>
                    <a:p>
                      <a:pPr fontAlgn="t">
                        <a:spcAft>
                          <a:spcPts val="600"/>
                        </a:spcAft>
                      </a:pPr>
                      <a:r>
                        <a:rPr lang="vi-VN" sz="1600" dirty="0">
                          <a:solidFill>
                            <a:srgbClr val="222222"/>
                          </a:solidFill>
                          <a:effectLst/>
                        </a:rPr>
                        <a:t>- Để đạt được mục đích khác;</a:t>
                      </a:r>
                    </a:p>
                  </a:txBody>
                  <a:tcPr marL="14387" marR="14387" marT="0" marB="0"/>
                </a:tc>
                <a:tc vMerge="1">
                  <a:txBody>
                    <a:bodyPr/>
                    <a:lstStyle/>
                    <a:p>
                      <a:endParaRPr lang="vi-VN" dirty="0"/>
                    </a:p>
                  </a:txBody>
                  <a:tcPr/>
                </a:tc>
                <a:extLst>
                  <a:ext uri="{0D108BD9-81ED-4DB2-BD59-A6C34878D82A}">
                    <a16:rowId xmlns:a16="http://schemas.microsoft.com/office/drawing/2014/main" val="1675817355"/>
                  </a:ext>
                </a:extLst>
              </a:tr>
            </a:tbl>
          </a:graphicData>
        </a:graphic>
      </p:graphicFrame>
    </p:spTree>
    <p:extLst>
      <p:ext uri="{BB962C8B-B14F-4D97-AF65-F5344CB8AC3E}">
        <p14:creationId xmlns:p14="http://schemas.microsoft.com/office/powerpoint/2010/main" val="255355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3293E8C-1F7B-41DA-98E1-125D2BA7113C}"/>
              </a:ext>
            </a:extLst>
          </p:cNvPr>
          <p:cNvSpPr>
            <a:spLocks noChangeArrowheads="1"/>
          </p:cNvSpPr>
          <p:nvPr/>
        </p:nvSpPr>
        <p:spPr bwMode="auto">
          <a:xfrm>
            <a:off x="462013" y="275396"/>
            <a:ext cx="115118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48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b="1" i="0" u="none" strike="noStrike" cap="none" normalizeH="0" baseline="0" dirty="0">
                <a:ln>
                  <a:noFill/>
                </a:ln>
                <a:solidFill>
                  <a:srgbClr val="222222"/>
                </a:solidFill>
                <a:effectLst/>
                <a:latin typeface="+mn-lt"/>
                <a:cs typeface="Arial" panose="020B0604020202020204" pitchFamily="34" charset="0"/>
              </a:rPr>
              <a:t>Chịu trách nhiệm hình sự</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b="0" i="0" u="none" strike="noStrike" cap="none" normalizeH="0" baseline="0" dirty="0">
                <a:ln>
                  <a:noFill/>
                </a:ln>
                <a:solidFill>
                  <a:srgbClr val="222222"/>
                </a:solidFill>
                <a:effectLst/>
                <a:latin typeface="+mn-lt"/>
                <a:cs typeface="Arial" panose="020B0604020202020204" pitchFamily="34" charset="0"/>
              </a:rPr>
              <a:t>	Căn cứ Bộ luật Hình sự số </a:t>
            </a:r>
            <a:r>
              <a:rPr kumimoji="0" lang="vi-VN" altLang="vi-VN" b="0" i="0" u="sng" strike="noStrike" cap="none" normalizeH="0" baseline="0" dirty="0">
                <a:ln>
                  <a:noFill/>
                </a:ln>
                <a:solidFill>
                  <a:srgbClr val="A67942"/>
                </a:solidFill>
                <a:effectLst/>
                <a:latin typeface="+mn-lt"/>
                <a:cs typeface="Arial" panose="020B0604020202020204" pitchFamily="34" charset="0"/>
                <a:hlinkClick r:id="rId2"/>
              </a:rPr>
              <a:t>100/2015/QH13</a:t>
            </a:r>
            <a:r>
              <a:rPr kumimoji="0" lang="vi-VN" altLang="vi-VN" b="0" i="0" u="none" strike="noStrike" cap="none" normalizeH="0" baseline="0" dirty="0">
                <a:ln>
                  <a:noFill/>
                </a:ln>
                <a:solidFill>
                  <a:srgbClr val="222222"/>
                </a:solidFill>
                <a:effectLst/>
                <a:latin typeface="+mn-lt"/>
                <a:cs typeface="Arial" panose="020B0604020202020204" pitchFamily="34" charset="0"/>
              </a:rPr>
              <a:t>. Khi vi phạm về hôn nhân có dấu hiệu tội phạm thì người phạm tội phải chịu trách nhiệm hình sự như sau:</a:t>
            </a:r>
            <a:endParaRPr kumimoji="0" lang="vi-VN" altLang="vi-VN"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004E132D-7B47-45AC-B6FA-FC2EA1974394}"/>
              </a:ext>
            </a:extLst>
          </p:cNvPr>
          <p:cNvGraphicFramePr>
            <a:graphicFrameLocks noGrp="1"/>
          </p:cNvGraphicFramePr>
          <p:nvPr>
            <p:extLst>
              <p:ext uri="{D42A27DB-BD31-4B8C-83A1-F6EECF244321}">
                <p14:modId xmlns:p14="http://schemas.microsoft.com/office/powerpoint/2010/main" val="2438873562"/>
              </p:ext>
            </p:extLst>
          </p:nvPr>
        </p:nvGraphicFramePr>
        <p:xfrm>
          <a:off x="548640" y="1140594"/>
          <a:ext cx="11126805" cy="5611529"/>
        </p:xfrm>
        <a:graphic>
          <a:graphicData uri="http://schemas.openxmlformats.org/drawingml/2006/table">
            <a:tbl>
              <a:tblPr>
                <a:tableStyleId>{BDBED569-4797-4DF1-A0F4-6AAB3CD982D8}</a:tableStyleId>
              </a:tblPr>
              <a:tblGrid>
                <a:gridCol w="892999">
                  <a:extLst>
                    <a:ext uri="{9D8B030D-6E8A-4147-A177-3AD203B41FA5}">
                      <a16:colId xmlns:a16="http://schemas.microsoft.com/office/drawing/2014/main" val="3582589056"/>
                    </a:ext>
                  </a:extLst>
                </a:gridCol>
                <a:gridCol w="6608217">
                  <a:extLst>
                    <a:ext uri="{9D8B030D-6E8A-4147-A177-3AD203B41FA5}">
                      <a16:colId xmlns:a16="http://schemas.microsoft.com/office/drawing/2014/main" val="2870672592"/>
                    </a:ext>
                  </a:extLst>
                </a:gridCol>
                <a:gridCol w="3625589">
                  <a:extLst>
                    <a:ext uri="{9D8B030D-6E8A-4147-A177-3AD203B41FA5}">
                      <a16:colId xmlns:a16="http://schemas.microsoft.com/office/drawing/2014/main" val="2108438362"/>
                    </a:ext>
                  </a:extLst>
                </a:gridCol>
              </a:tblGrid>
              <a:tr h="449197">
                <a:tc>
                  <a:txBody>
                    <a:bodyPr/>
                    <a:lstStyle/>
                    <a:p>
                      <a:pPr algn="ctr"/>
                      <a:r>
                        <a:rPr lang="vi-VN" sz="1800" b="1" dirty="0">
                          <a:solidFill>
                            <a:srgbClr val="000000"/>
                          </a:solidFill>
                          <a:effectLst/>
                        </a:rPr>
                        <a:t>STT</a:t>
                      </a:r>
                      <a:endParaRPr lang="vi-VN" sz="1800" dirty="0">
                        <a:solidFill>
                          <a:srgbClr val="222222"/>
                        </a:solidFill>
                        <a:effectLst/>
                      </a:endParaRPr>
                    </a:p>
                  </a:txBody>
                  <a:tcPr marL="21330" marR="21330" marT="0" marB="0" anchor="ctr">
                    <a:solidFill>
                      <a:srgbClr val="00B0F0"/>
                    </a:solidFill>
                  </a:tcPr>
                </a:tc>
                <a:tc>
                  <a:txBody>
                    <a:bodyPr/>
                    <a:lstStyle/>
                    <a:p>
                      <a:pPr algn="ctr"/>
                      <a:r>
                        <a:rPr lang="vi-VN" sz="1800" b="1" dirty="0">
                          <a:solidFill>
                            <a:srgbClr val="000000"/>
                          </a:solidFill>
                          <a:effectLst/>
                        </a:rPr>
                        <a:t>Hành vi</a:t>
                      </a:r>
                      <a:endParaRPr lang="vi-VN" sz="1800" dirty="0">
                        <a:solidFill>
                          <a:srgbClr val="222222"/>
                        </a:solidFill>
                        <a:effectLst/>
                      </a:endParaRPr>
                    </a:p>
                  </a:txBody>
                  <a:tcPr marL="21330" marR="21330" marT="0" marB="0" anchor="ctr">
                    <a:solidFill>
                      <a:srgbClr val="00B0F0"/>
                    </a:solidFill>
                  </a:tcPr>
                </a:tc>
                <a:tc>
                  <a:txBody>
                    <a:bodyPr/>
                    <a:lstStyle/>
                    <a:p>
                      <a:pPr algn="ctr"/>
                      <a:r>
                        <a:rPr lang="vi-VN" sz="1800" b="1" dirty="0">
                          <a:solidFill>
                            <a:srgbClr val="000000"/>
                          </a:solidFill>
                          <a:effectLst/>
                        </a:rPr>
                        <a:t>Mức phạt</a:t>
                      </a:r>
                      <a:endParaRPr lang="vi-VN" sz="1800" dirty="0">
                        <a:solidFill>
                          <a:srgbClr val="222222"/>
                        </a:solidFill>
                        <a:effectLst/>
                      </a:endParaRPr>
                    </a:p>
                  </a:txBody>
                  <a:tcPr marL="21330" marR="21330" marT="0" marB="0" anchor="ctr">
                    <a:solidFill>
                      <a:srgbClr val="00B0F0"/>
                    </a:solidFill>
                  </a:tcPr>
                </a:tc>
                <a:extLst>
                  <a:ext uri="{0D108BD9-81ED-4DB2-BD59-A6C34878D82A}">
                    <a16:rowId xmlns:a16="http://schemas.microsoft.com/office/drawing/2014/main" val="1342857399"/>
                  </a:ext>
                </a:extLst>
              </a:tr>
              <a:tr h="1433981">
                <a:tc>
                  <a:txBody>
                    <a:bodyPr/>
                    <a:lstStyle/>
                    <a:p>
                      <a:pPr algn="ctr"/>
                      <a:r>
                        <a:rPr lang="vi-VN" sz="2000" dirty="0">
                          <a:solidFill>
                            <a:srgbClr val="000000"/>
                          </a:solidFill>
                          <a:effectLst/>
                        </a:rPr>
                        <a:t>1</a:t>
                      </a:r>
                      <a:endParaRPr lang="vi-VN" sz="2000" dirty="0">
                        <a:solidFill>
                          <a:srgbClr val="222222"/>
                        </a:solidFill>
                        <a:effectLst/>
                      </a:endParaRPr>
                    </a:p>
                  </a:txBody>
                  <a:tcPr marL="21330" marR="21330" marT="0" marB="0" anchor="ctr"/>
                </a:tc>
                <a:tc>
                  <a:txBody>
                    <a:bodyPr/>
                    <a:lstStyle/>
                    <a:p>
                      <a:r>
                        <a:rPr lang="vi-VN" sz="1800" dirty="0">
                          <a:solidFill>
                            <a:srgbClr val="000000"/>
                          </a:solidFill>
                          <a:effectLst/>
                        </a:rPr>
                        <a:t>Cưỡng ép hoặc cản trở hôn nhân, ly hôn tự nguyện, tiến bộ:</a:t>
                      </a:r>
                      <a:endParaRPr lang="vi-VN" sz="1800" dirty="0">
                        <a:solidFill>
                          <a:srgbClr val="222222"/>
                        </a:solidFill>
                        <a:effectLst/>
                      </a:endParaRPr>
                    </a:p>
                    <a:p>
                      <a:r>
                        <a:rPr lang="vi-VN" sz="1800" dirty="0">
                          <a:solidFill>
                            <a:srgbClr val="000000"/>
                          </a:solidFill>
                          <a:effectLst/>
                        </a:rPr>
                        <a:t>- Bằng cách hành hạ, ngược đãi, uy hiếp tinh thần hoặc bằng thủ đoạn khác</a:t>
                      </a:r>
                      <a:endParaRPr lang="vi-VN" sz="1800" dirty="0">
                        <a:solidFill>
                          <a:srgbClr val="222222"/>
                        </a:solidFill>
                        <a:effectLst/>
                      </a:endParaRPr>
                    </a:p>
                    <a:p>
                      <a:r>
                        <a:rPr lang="vi-VN" sz="1800" dirty="0">
                          <a:solidFill>
                            <a:srgbClr val="000000"/>
                          </a:solidFill>
                          <a:effectLst/>
                        </a:rPr>
                        <a:t>- Đã bị xử phạt hành chính mà còn vi phạm</a:t>
                      </a:r>
                      <a:endParaRPr lang="vi-VN" sz="1800" dirty="0">
                        <a:solidFill>
                          <a:srgbClr val="222222"/>
                        </a:solidFill>
                        <a:effectLst/>
                      </a:endParaRPr>
                    </a:p>
                  </a:txBody>
                  <a:tcPr marL="21330" marR="21330" marT="0" marB="0" anchor="ctr"/>
                </a:tc>
                <a:tc>
                  <a:txBody>
                    <a:bodyPr/>
                    <a:lstStyle/>
                    <a:p>
                      <a:r>
                        <a:rPr lang="vi-VN" sz="1800">
                          <a:solidFill>
                            <a:srgbClr val="000000"/>
                          </a:solidFill>
                          <a:effectLst/>
                        </a:rPr>
                        <a:t>- Phạt cảnh cáo;</a:t>
                      </a:r>
                      <a:endParaRPr lang="vi-VN" sz="1800">
                        <a:solidFill>
                          <a:srgbClr val="222222"/>
                        </a:solidFill>
                        <a:effectLst/>
                      </a:endParaRPr>
                    </a:p>
                    <a:p>
                      <a:r>
                        <a:rPr lang="vi-VN" sz="1800">
                          <a:solidFill>
                            <a:srgbClr val="000000"/>
                          </a:solidFill>
                          <a:effectLst/>
                        </a:rPr>
                        <a:t>- Phạt cải tạo không giam giữ đến 03 năm;</a:t>
                      </a:r>
                      <a:endParaRPr lang="vi-VN" sz="1800">
                        <a:solidFill>
                          <a:srgbClr val="222222"/>
                        </a:solidFill>
                        <a:effectLst/>
                      </a:endParaRPr>
                    </a:p>
                    <a:p>
                      <a:r>
                        <a:rPr lang="vi-VN" sz="1800">
                          <a:solidFill>
                            <a:srgbClr val="000000"/>
                          </a:solidFill>
                          <a:effectLst/>
                        </a:rPr>
                        <a:t>- Phạt tù từ 03 tháng đến 03 năm.</a:t>
                      </a:r>
                      <a:endParaRPr lang="vi-VN" sz="1800">
                        <a:solidFill>
                          <a:srgbClr val="222222"/>
                        </a:solidFill>
                        <a:effectLst/>
                      </a:endParaRPr>
                    </a:p>
                  </a:txBody>
                  <a:tcPr marL="21330" marR="21330" marT="0" marB="0" anchor="ctr"/>
                </a:tc>
                <a:extLst>
                  <a:ext uri="{0D108BD9-81ED-4DB2-BD59-A6C34878D82A}">
                    <a16:rowId xmlns:a16="http://schemas.microsoft.com/office/drawing/2014/main" val="425596123"/>
                  </a:ext>
                </a:extLst>
              </a:tr>
              <a:tr h="1433981">
                <a:tc>
                  <a:txBody>
                    <a:bodyPr/>
                    <a:lstStyle/>
                    <a:p>
                      <a:pPr algn="ctr"/>
                      <a:r>
                        <a:rPr lang="vi-VN" sz="2000" dirty="0">
                          <a:solidFill>
                            <a:srgbClr val="000000"/>
                          </a:solidFill>
                          <a:effectLst/>
                        </a:rPr>
                        <a:t>2</a:t>
                      </a:r>
                      <a:endParaRPr lang="vi-VN" sz="2000" dirty="0">
                        <a:solidFill>
                          <a:srgbClr val="222222"/>
                        </a:solidFill>
                        <a:effectLst/>
                      </a:endParaRPr>
                    </a:p>
                  </a:txBody>
                  <a:tcPr marL="21330" marR="21330" marT="0" marB="0" anchor="ctr"/>
                </a:tc>
                <a:tc>
                  <a:txBody>
                    <a:bodyPr/>
                    <a:lstStyle/>
                    <a:p>
                      <a:r>
                        <a:rPr lang="vi-VN" sz="1800" dirty="0">
                          <a:solidFill>
                            <a:srgbClr val="000000"/>
                          </a:solidFill>
                          <a:effectLst/>
                        </a:rPr>
                        <a:t>- Vi phạm chế độ một vợ, một chồng gồm các trường hợp:</a:t>
                      </a:r>
                      <a:endParaRPr lang="vi-VN" sz="1800" dirty="0">
                        <a:solidFill>
                          <a:srgbClr val="222222"/>
                        </a:solidFill>
                        <a:effectLst/>
                      </a:endParaRPr>
                    </a:p>
                    <a:p>
                      <a:pPr>
                        <a:buFont typeface="Arial" panose="020B0604020202020204" pitchFamily="34" charset="0"/>
                        <a:buChar char="•"/>
                      </a:pPr>
                      <a:r>
                        <a:rPr lang="vi-VN" sz="1800" dirty="0">
                          <a:solidFill>
                            <a:srgbClr val="000000"/>
                          </a:solidFill>
                          <a:effectLst/>
                        </a:rPr>
                        <a:t>Những người có vợ/chồng mà chung sống hoặc kết hôn với người khác;</a:t>
                      </a:r>
                      <a:endParaRPr lang="vi-VN" sz="1800" dirty="0">
                        <a:effectLst/>
                      </a:endParaRPr>
                    </a:p>
                    <a:p>
                      <a:pPr>
                        <a:buFont typeface="Arial" panose="020B0604020202020204" pitchFamily="34" charset="0"/>
                        <a:buChar char="•"/>
                      </a:pPr>
                      <a:r>
                        <a:rPr lang="vi-VN" sz="1800" dirty="0">
                          <a:solidFill>
                            <a:srgbClr val="000000"/>
                          </a:solidFill>
                          <a:effectLst/>
                        </a:rPr>
                        <a:t>Làm cho một hoặc hai bên ly hôn;</a:t>
                      </a:r>
                      <a:endParaRPr lang="vi-VN" sz="1800" dirty="0">
                        <a:effectLst/>
                      </a:endParaRPr>
                    </a:p>
                    <a:p>
                      <a:pPr>
                        <a:buFont typeface="Arial" panose="020B0604020202020204" pitchFamily="34" charset="0"/>
                        <a:buChar char="•"/>
                      </a:pPr>
                      <a:r>
                        <a:rPr lang="vi-VN" sz="1800" dirty="0">
                          <a:solidFill>
                            <a:srgbClr val="000000"/>
                          </a:solidFill>
                          <a:effectLst/>
                        </a:rPr>
                        <a:t>Đã bị xử phạt vi phạm hành chính mà còn vi phạm;</a:t>
                      </a:r>
                      <a:endParaRPr lang="vi-VN" sz="1800" dirty="0">
                        <a:effectLst/>
                      </a:endParaRPr>
                    </a:p>
                  </a:txBody>
                  <a:tcPr marL="21330" marR="21330" marT="0" marB="0" anchor="ctr"/>
                </a:tc>
                <a:tc>
                  <a:txBody>
                    <a:bodyPr/>
                    <a:lstStyle/>
                    <a:p>
                      <a:r>
                        <a:rPr lang="vi-VN" sz="1800">
                          <a:solidFill>
                            <a:srgbClr val="000000"/>
                          </a:solidFill>
                          <a:effectLst/>
                        </a:rPr>
                        <a:t>- Phạt cảnh cáo</a:t>
                      </a:r>
                      <a:endParaRPr lang="vi-VN" sz="1800">
                        <a:solidFill>
                          <a:srgbClr val="222222"/>
                        </a:solidFill>
                        <a:effectLst/>
                      </a:endParaRPr>
                    </a:p>
                    <a:p>
                      <a:r>
                        <a:rPr lang="vi-VN" sz="1800">
                          <a:solidFill>
                            <a:srgbClr val="000000"/>
                          </a:solidFill>
                          <a:effectLst/>
                        </a:rPr>
                        <a:t>- Phạt cải tạo không giam giữ đến 03 năm</a:t>
                      </a:r>
                      <a:endParaRPr lang="vi-VN" sz="1800">
                        <a:solidFill>
                          <a:srgbClr val="222222"/>
                        </a:solidFill>
                        <a:effectLst/>
                      </a:endParaRPr>
                    </a:p>
                    <a:p>
                      <a:r>
                        <a:rPr lang="vi-VN" sz="1800">
                          <a:solidFill>
                            <a:srgbClr val="000000"/>
                          </a:solidFill>
                          <a:effectLst/>
                        </a:rPr>
                        <a:t>- Phạt tù từ 03 tháng đến 01 năm</a:t>
                      </a:r>
                      <a:endParaRPr lang="vi-VN" sz="1800">
                        <a:solidFill>
                          <a:srgbClr val="222222"/>
                        </a:solidFill>
                        <a:effectLst/>
                      </a:endParaRPr>
                    </a:p>
                  </a:txBody>
                  <a:tcPr marL="21330" marR="21330" marT="0" marB="0" anchor="ctr"/>
                </a:tc>
                <a:extLst>
                  <a:ext uri="{0D108BD9-81ED-4DB2-BD59-A6C34878D82A}">
                    <a16:rowId xmlns:a16="http://schemas.microsoft.com/office/drawing/2014/main" val="3950722385"/>
                  </a:ext>
                </a:extLst>
              </a:tr>
              <a:tr h="1433981">
                <a:tc>
                  <a:txBody>
                    <a:bodyPr/>
                    <a:lstStyle/>
                    <a:p>
                      <a:pPr algn="ctr"/>
                      <a:r>
                        <a:rPr lang="vi-VN" sz="2000" dirty="0">
                          <a:solidFill>
                            <a:srgbClr val="000000"/>
                          </a:solidFill>
                          <a:effectLst/>
                        </a:rPr>
                        <a:t>3</a:t>
                      </a:r>
                      <a:endParaRPr lang="vi-VN" sz="2000" dirty="0">
                        <a:solidFill>
                          <a:srgbClr val="222222"/>
                        </a:solidFill>
                        <a:effectLst/>
                      </a:endParaRPr>
                    </a:p>
                  </a:txBody>
                  <a:tcPr marL="21330" marR="21330" marT="0" marB="0" anchor="ctr"/>
                </a:tc>
                <a:tc>
                  <a:txBody>
                    <a:bodyPr/>
                    <a:lstStyle/>
                    <a:p>
                      <a:r>
                        <a:rPr lang="vi-VN" sz="1800" dirty="0">
                          <a:solidFill>
                            <a:srgbClr val="000000"/>
                          </a:solidFill>
                          <a:effectLst/>
                        </a:rPr>
                        <a:t>- Vi phạm chế độ một vợ, một chồng gồm các trường hợp:</a:t>
                      </a:r>
                      <a:endParaRPr lang="vi-VN" sz="1800" dirty="0">
                        <a:solidFill>
                          <a:srgbClr val="222222"/>
                        </a:solidFill>
                        <a:effectLst/>
                      </a:endParaRPr>
                    </a:p>
                    <a:p>
                      <a:pPr>
                        <a:buFont typeface="Arial" panose="020B0604020202020204" pitchFamily="34" charset="0"/>
                        <a:buChar char="•"/>
                      </a:pPr>
                      <a:r>
                        <a:rPr lang="vi-VN" sz="1800" dirty="0">
                          <a:solidFill>
                            <a:srgbClr val="000000"/>
                          </a:solidFill>
                          <a:effectLst/>
                        </a:rPr>
                        <a:t>Làm cho vợ/chồng/con của một trong hai bên tự sát;</a:t>
                      </a:r>
                      <a:endParaRPr lang="vi-VN" sz="1800" dirty="0">
                        <a:effectLst/>
                      </a:endParaRPr>
                    </a:p>
                    <a:p>
                      <a:pPr>
                        <a:buFont typeface="Arial" panose="020B0604020202020204" pitchFamily="34" charset="0"/>
                        <a:buChar char="•"/>
                      </a:pPr>
                      <a:r>
                        <a:rPr lang="vi-VN" sz="1800" dirty="0">
                          <a:solidFill>
                            <a:srgbClr val="000000"/>
                          </a:solidFill>
                          <a:effectLst/>
                        </a:rPr>
                        <a:t>Đã có quyết định của Tòa hủy việc kết hôn hoặc buộc chấm dứt việc chung sống với nhau như vợ chồng nhưng vẫn duy trì quan hệ đó;</a:t>
                      </a:r>
                      <a:endParaRPr lang="vi-VN" sz="1800" dirty="0">
                        <a:effectLst/>
                      </a:endParaRPr>
                    </a:p>
                  </a:txBody>
                  <a:tcPr marL="21330" marR="21330" marT="0" marB="0" anchor="ctr"/>
                </a:tc>
                <a:tc>
                  <a:txBody>
                    <a:bodyPr/>
                    <a:lstStyle/>
                    <a:p>
                      <a:r>
                        <a:rPr lang="vi-VN" sz="1800" dirty="0">
                          <a:solidFill>
                            <a:srgbClr val="000000"/>
                          </a:solidFill>
                          <a:effectLst/>
                        </a:rPr>
                        <a:t>Phạt tù từ 06 tháng - 03 năm</a:t>
                      </a:r>
                      <a:endParaRPr lang="vi-VN" sz="1800" dirty="0">
                        <a:solidFill>
                          <a:srgbClr val="222222"/>
                        </a:solidFill>
                        <a:effectLst/>
                      </a:endParaRPr>
                    </a:p>
                  </a:txBody>
                  <a:tcPr marL="21330" marR="21330" marT="0" marB="0" anchor="ctr"/>
                </a:tc>
                <a:extLst>
                  <a:ext uri="{0D108BD9-81ED-4DB2-BD59-A6C34878D82A}">
                    <a16:rowId xmlns:a16="http://schemas.microsoft.com/office/drawing/2014/main" val="1730119248"/>
                  </a:ext>
                </a:extLst>
              </a:tr>
              <a:tr h="860389">
                <a:tc>
                  <a:txBody>
                    <a:bodyPr/>
                    <a:lstStyle/>
                    <a:p>
                      <a:pPr algn="ctr"/>
                      <a:r>
                        <a:rPr lang="vi-VN" sz="2000" dirty="0">
                          <a:solidFill>
                            <a:srgbClr val="222222"/>
                          </a:solidFill>
                          <a:effectLst/>
                        </a:rPr>
                        <a:t>4</a:t>
                      </a:r>
                    </a:p>
                  </a:txBody>
                  <a:tcPr marL="21330" marR="21330" marT="0" marB="0" anchor="ctr"/>
                </a:tc>
                <a:tc>
                  <a:txBody>
                    <a:bodyPr/>
                    <a:lstStyle/>
                    <a:p>
                      <a:pPr fontAlgn="t"/>
                      <a:r>
                        <a:rPr lang="vi-VN" sz="1800">
                          <a:solidFill>
                            <a:srgbClr val="222222"/>
                          </a:solidFill>
                          <a:effectLst/>
                        </a:rPr>
                        <a:t>Tảo hôn:</a:t>
                      </a:r>
                    </a:p>
                    <a:p>
                      <a:pPr fontAlgn="t"/>
                      <a:r>
                        <a:rPr lang="vi-VN" sz="1800">
                          <a:solidFill>
                            <a:srgbClr val="222222"/>
                          </a:solidFill>
                          <a:effectLst/>
                        </a:rPr>
                        <a:t>- Tổ chức kết hôn cho người chưa đủ tuổi;</a:t>
                      </a:r>
                    </a:p>
                    <a:p>
                      <a:pPr fontAlgn="t"/>
                      <a:r>
                        <a:rPr lang="vi-VN" sz="1800">
                          <a:solidFill>
                            <a:srgbClr val="222222"/>
                          </a:solidFill>
                          <a:effectLst/>
                        </a:rPr>
                        <a:t>- Đã bị xử phạt hành chính;</a:t>
                      </a:r>
                    </a:p>
                  </a:txBody>
                  <a:tcPr marL="21330" marR="21330" marT="0" marB="0"/>
                </a:tc>
                <a:tc>
                  <a:txBody>
                    <a:bodyPr/>
                    <a:lstStyle/>
                    <a:p>
                      <a:r>
                        <a:rPr lang="vi-VN" sz="1800" dirty="0">
                          <a:solidFill>
                            <a:srgbClr val="222222"/>
                          </a:solidFill>
                          <a:effectLst/>
                        </a:rPr>
                        <a:t>- Phạt tiền từ 10 - 30 triệu đồng</a:t>
                      </a:r>
                    </a:p>
                    <a:p>
                      <a:r>
                        <a:rPr lang="vi-VN" sz="1800" dirty="0">
                          <a:solidFill>
                            <a:srgbClr val="222222"/>
                          </a:solidFill>
                          <a:effectLst/>
                        </a:rPr>
                        <a:t>- Phạt cải tạo không giam giữ đến 02 năm</a:t>
                      </a:r>
                    </a:p>
                  </a:txBody>
                  <a:tcPr marL="21330" marR="21330" marT="0" marB="0" anchor="ctr"/>
                </a:tc>
                <a:extLst>
                  <a:ext uri="{0D108BD9-81ED-4DB2-BD59-A6C34878D82A}">
                    <a16:rowId xmlns:a16="http://schemas.microsoft.com/office/drawing/2014/main" val="2687775062"/>
                  </a:ext>
                </a:extLst>
              </a:tr>
            </a:tbl>
          </a:graphicData>
        </a:graphic>
      </p:graphicFrame>
    </p:spTree>
    <p:extLst>
      <p:ext uri="{BB962C8B-B14F-4D97-AF65-F5344CB8AC3E}">
        <p14:creationId xmlns:p14="http://schemas.microsoft.com/office/powerpoint/2010/main" val="698344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66ED2D8-E138-4D7F-A881-25BE217CEF1B}"/>
              </a:ext>
            </a:extLst>
          </p:cNvPr>
          <p:cNvGrpSpPr/>
          <p:nvPr/>
        </p:nvGrpSpPr>
        <p:grpSpPr>
          <a:xfrm>
            <a:off x="232952" y="1421679"/>
            <a:ext cx="11726095" cy="5354505"/>
            <a:chOff x="350958" y="945703"/>
            <a:chExt cx="11726095" cy="4664205"/>
          </a:xfrm>
        </p:grpSpPr>
        <p:pic>
          <p:nvPicPr>
            <p:cNvPr id="3074" name="Picture 2" descr="Hướng dẫn chi tiết cách điền Mẫu tờ khai đăng ký kết hôn">
              <a:extLst>
                <a:ext uri="{FF2B5EF4-FFF2-40B4-BE49-F238E27FC236}">
                  <a16:creationId xmlns:a16="http://schemas.microsoft.com/office/drawing/2014/main" id="{DDFBB04F-2676-4823-9F34-216E6B729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86" y="2547974"/>
              <a:ext cx="2209359" cy="24045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4BA9953-3149-4D90-9954-9928ED60BB96}"/>
                </a:ext>
              </a:extLst>
            </p:cNvPr>
            <p:cNvSpPr txBox="1"/>
            <p:nvPr/>
          </p:nvSpPr>
          <p:spPr>
            <a:xfrm>
              <a:off x="350958" y="4963577"/>
              <a:ext cx="238206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vi-VN" sz="1800" b="0" i="0" dirty="0">
                  <a:ln>
                    <a:solidFill>
                      <a:srgbClr val="00B0F0"/>
                    </a:solidFill>
                  </a:ln>
                  <a:solidFill>
                    <a:srgbClr val="1F2839"/>
                  </a:solidFill>
                  <a:effectLst/>
                  <a:latin typeface="Times New Roman" panose="02020603050405020304" pitchFamily="18" charset="0"/>
                </a:rPr>
                <a:t>Mẫu tờ khai đăng ký kết hôn</a:t>
              </a:r>
              <a:endParaRPr lang="vi-VN" dirty="0">
                <a:ln>
                  <a:solidFill>
                    <a:srgbClr val="00B0F0"/>
                  </a:solidFill>
                </a:ln>
              </a:endParaRPr>
            </a:p>
          </p:txBody>
        </p:sp>
        <p:pic>
          <p:nvPicPr>
            <p:cNvPr id="3076" name="Picture 4" descr="Thủ tục cấp giấy xác nhận tình trạng hôn nhân – Tư Vấn Luật">
              <a:extLst>
                <a:ext uri="{FF2B5EF4-FFF2-40B4-BE49-F238E27FC236}">
                  <a16:creationId xmlns:a16="http://schemas.microsoft.com/office/drawing/2014/main" id="{91CD9A3B-17E0-42D9-A6CF-EEFC4B05B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280" y="1013398"/>
              <a:ext cx="2133422" cy="24045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8340DC8-E56A-4506-8AD3-F480AB9DACC1}"/>
                </a:ext>
              </a:extLst>
            </p:cNvPr>
            <p:cNvSpPr txBox="1"/>
            <p:nvPr/>
          </p:nvSpPr>
          <p:spPr>
            <a:xfrm>
              <a:off x="2931995" y="3105836"/>
              <a:ext cx="2695576"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vi-VN" sz="1800" b="0" i="0" dirty="0">
                  <a:ln>
                    <a:solidFill>
                      <a:srgbClr val="00B0F0"/>
                    </a:solidFill>
                  </a:ln>
                  <a:solidFill>
                    <a:srgbClr val="1F2839"/>
                  </a:solidFill>
                  <a:effectLst/>
                  <a:latin typeface="Times New Roman" panose="02020603050405020304" pitchFamily="18" charset="0"/>
                </a:rPr>
                <a:t>Giấy xác nhận tình trạng hôn nhân được UBND cấp xã nơi cư trú cấp</a:t>
              </a:r>
              <a:endParaRPr lang="vi-VN" dirty="0">
                <a:ln>
                  <a:solidFill>
                    <a:srgbClr val="00B0F0"/>
                  </a:solidFill>
                </a:ln>
              </a:endParaRPr>
            </a:p>
          </p:txBody>
        </p:sp>
        <p:pic>
          <p:nvPicPr>
            <p:cNvPr id="3078" name="Picture 6" descr="Giấy quyết định ly hôn dùng để làm gì?">
              <a:extLst>
                <a:ext uri="{FF2B5EF4-FFF2-40B4-BE49-F238E27FC236}">
                  <a16:creationId xmlns:a16="http://schemas.microsoft.com/office/drawing/2014/main" id="{E40B4E7A-5C26-4393-B7CE-9B189D0E7C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7147" y="945703"/>
              <a:ext cx="1838325" cy="221516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C0258B3-9C37-40D7-A8D1-E14E44DDFB66}"/>
                </a:ext>
              </a:extLst>
            </p:cNvPr>
            <p:cNvSpPr txBox="1"/>
            <p:nvPr/>
          </p:nvSpPr>
          <p:spPr>
            <a:xfrm>
              <a:off x="6349054" y="3290502"/>
              <a:ext cx="2407660"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vi-VN" sz="1800" b="0" i="0" dirty="0">
                  <a:ln>
                    <a:solidFill>
                      <a:srgbClr val="00B0F0"/>
                    </a:solidFill>
                  </a:ln>
                  <a:solidFill>
                    <a:srgbClr val="1F2839"/>
                  </a:solidFill>
                  <a:effectLst/>
                  <a:latin typeface="Times New Roman" panose="02020603050405020304" pitchFamily="18" charset="0"/>
                </a:rPr>
                <a:t>Quyết định hoặc bản án ly hôn của Tòa án có hiệu lực pháp luật (nếu trước đó đã từng kết hôn và ly hôn)</a:t>
              </a:r>
              <a:endParaRPr lang="vi-VN" dirty="0">
                <a:ln>
                  <a:solidFill>
                    <a:srgbClr val="00B0F0"/>
                  </a:solidFill>
                </a:ln>
              </a:endParaRPr>
            </a:p>
          </p:txBody>
        </p:sp>
        <p:sp>
          <p:nvSpPr>
            <p:cNvPr id="14" name="TextBox 13">
              <a:extLst>
                <a:ext uri="{FF2B5EF4-FFF2-40B4-BE49-F238E27FC236}">
                  <a16:creationId xmlns:a16="http://schemas.microsoft.com/office/drawing/2014/main" id="{ECAEE4E3-0910-461E-95BB-68024A721C69}"/>
                </a:ext>
              </a:extLst>
            </p:cNvPr>
            <p:cNvSpPr txBox="1"/>
            <p:nvPr/>
          </p:nvSpPr>
          <p:spPr>
            <a:xfrm>
              <a:off x="9669393" y="4132580"/>
              <a:ext cx="2407660"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vi-VN" sz="1800" b="0" i="0" dirty="0">
                  <a:ln>
                    <a:solidFill>
                      <a:srgbClr val="00B0F0"/>
                    </a:solidFill>
                  </a:ln>
                  <a:solidFill>
                    <a:srgbClr val="1F2839"/>
                  </a:solidFill>
                  <a:effectLst/>
                  <a:latin typeface="Times New Roman" panose="02020603050405020304" pitchFamily="18" charset="0"/>
                </a:rPr>
                <a:t>Xuất trình Chứng minh nhân dân, hộ chiếu hoặc Căn cước công dân của hai bên nam nữ đăng ký kết hôn</a:t>
              </a:r>
              <a:endParaRPr lang="vi-VN" dirty="0">
                <a:ln>
                  <a:solidFill>
                    <a:srgbClr val="00B0F0"/>
                  </a:solidFill>
                </a:ln>
              </a:endParaRPr>
            </a:p>
          </p:txBody>
        </p:sp>
        <p:pic>
          <p:nvPicPr>
            <p:cNvPr id="3080" name="Picture 8" descr="9 thủ tục sử dụng căn cước công dân thay thế sổ hộ khẩu">
              <a:extLst>
                <a:ext uri="{FF2B5EF4-FFF2-40B4-BE49-F238E27FC236}">
                  <a16:creationId xmlns:a16="http://schemas.microsoft.com/office/drawing/2014/main" id="{D9C510CF-3C9C-4947-816B-479D93FA6E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8180" y="2156447"/>
              <a:ext cx="2695575" cy="169545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id="{B9FC33D3-63B5-4EE5-AC8C-FE72FC7AE639}"/>
              </a:ext>
            </a:extLst>
          </p:cNvPr>
          <p:cNvSpPr txBox="1"/>
          <p:nvPr/>
        </p:nvSpPr>
        <p:spPr>
          <a:xfrm>
            <a:off x="232952" y="344461"/>
            <a:ext cx="10751419" cy="1077218"/>
          </a:xfrm>
          <a:prstGeom prst="rect">
            <a:avLst/>
          </a:prstGeom>
          <a:noFill/>
        </p:spPr>
        <p:txBody>
          <a:bodyPr wrap="square">
            <a:spAutoFit/>
          </a:bodyPr>
          <a:lstStyle/>
          <a:p>
            <a:pPr algn="just"/>
            <a:r>
              <a:rPr lang="vi-VN" sz="2400" b="1" u="sng" dirty="0">
                <a:solidFill>
                  <a:srgbClr val="FF0000"/>
                </a:solidFill>
                <a:effectLst/>
                <a:latin typeface="Times New Roman" panose="02020603050405020304" pitchFamily="18" charset="0"/>
              </a:rPr>
              <a:t>Hồ sơ đăng ký kết hôn trong nước</a:t>
            </a:r>
          </a:p>
          <a:p>
            <a:pPr algn="just"/>
            <a:r>
              <a:rPr lang="vi-VN" sz="1800" b="0" i="0" dirty="0">
                <a:solidFill>
                  <a:srgbClr val="1F2839"/>
                </a:solidFill>
                <a:effectLst/>
                <a:latin typeface="Times New Roman" panose="02020603050405020304" pitchFamily="18" charset="0"/>
              </a:rPr>
              <a:t>	</a:t>
            </a:r>
            <a:r>
              <a:rPr lang="vi-VN" sz="2000" b="0" i="0" dirty="0">
                <a:solidFill>
                  <a:srgbClr val="1F2839"/>
                </a:solidFill>
                <a:effectLst/>
                <a:latin typeface="Times New Roman" panose="02020603050405020304" pitchFamily="18" charset="0"/>
              </a:rPr>
              <a:t>Theo quy định tại </a:t>
            </a:r>
            <a:r>
              <a:rPr lang="vi-VN" sz="2000" b="1" i="0" dirty="0">
                <a:solidFill>
                  <a:srgbClr val="1F2839"/>
                </a:solidFill>
                <a:effectLst/>
                <a:latin typeface="Times New Roman" panose="02020603050405020304" pitchFamily="18" charset="0"/>
              </a:rPr>
              <a:t>Điều 10 Nghị định 123/2015/NĐ-CP</a:t>
            </a:r>
            <a:r>
              <a:rPr lang="vi-VN" sz="2000" b="0" i="0" dirty="0">
                <a:solidFill>
                  <a:srgbClr val="1F2839"/>
                </a:solidFill>
                <a:effectLst/>
                <a:latin typeface="Times New Roman" panose="02020603050405020304" pitchFamily="18" charset="0"/>
              </a:rPr>
              <a:t> và </a:t>
            </a:r>
            <a:r>
              <a:rPr lang="vi-VN" sz="2000" b="1" i="0" dirty="0">
                <a:solidFill>
                  <a:srgbClr val="1F2839"/>
                </a:solidFill>
                <a:effectLst/>
                <a:latin typeface="Times New Roman" panose="02020603050405020304" pitchFamily="18" charset="0"/>
              </a:rPr>
              <a:t>khoản 1 Điều 18 Luật Hộ tịch 2014</a:t>
            </a:r>
            <a:r>
              <a:rPr lang="vi-VN" sz="2000" b="0" i="0" dirty="0">
                <a:solidFill>
                  <a:srgbClr val="1F2839"/>
                </a:solidFill>
                <a:effectLst/>
                <a:latin typeface="Times New Roman" panose="02020603050405020304" pitchFamily="18" charset="0"/>
              </a:rPr>
              <a:t>, hồ sơ đăng ký kết hôn trong nước bao gồm:</a:t>
            </a:r>
          </a:p>
        </p:txBody>
      </p:sp>
    </p:spTree>
    <p:extLst>
      <p:ext uri="{BB962C8B-B14F-4D97-AF65-F5344CB8AC3E}">
        <p14:creationId xmlns:p14="http://schemas.microsoft.com/office/powerpoint/2010/main" val="708345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A4A14D-9237-49BB-A5D5-63E08EB36162}"/>
              </a:ext>
            </a:extLst>
          </p:cNvPr>
          <p:cNvSpPr txBox="1"/>
          <p:nvPr/>
        </p:nvSpPr>
        <p:spPr>
          <a:xfrm>
            <a:off x="392230" y="226658"/>
            <a:ext cx="11235088" cy="1200329"/>
          </a:xfrm>
          <a:prstGeom prst="rect">
            <a:avLst/>
          </a:prstGeom>
          <a:noFill/>
        </p:spPr>
        <p:txBody>
          <a:bodyPr wrap="square">
            <a:spAutoFit/>
          </a:bodyPr>
          <a:lstStyle/>
          <a:p>
            <a:pPr algn="just"/>
            <a:r>
              <a:rPr lang="vi-VN" b="1" u="sng" dirty="0">
                <a:solidFill>
                  <a:srgbClr val="FF0000"/>
                </a:solidFill>
                <a:effectLst/>
                <a:latin typeface="Times New Roman" panose="02020603050405020304" pitchFamily="18" charset="0"/>
              </a:rPr>
              <a:t>Hồ sơ đăng ký kết hôn ngoài nước</a:t>
            </a:r>
          </a:p>
          <a:p>
            <a:pPr algn="just"/>
            <a:r>
              <a:rPr lang="vi-VN" sz="1800" b="1" i="0" dirty="0">
                <a:solidFill>
                  <a:srgbClr val="FF0000"/>
                </a:solidFill>
                <a:latin typeface="Times New Roman" panose="02020603050405020304" pitchFamily="18" charset="0"/>
              </a:rPr>
              <a:t>	</a:t>
            </a:r>
            <a:r>
              <a:rPr lang="vi-VN" sz="1800" b="0" i="0" dirty="0">
                <a:solidFill>
                  <a:srgbClr val="1F2839"/>
                </a:solidFill>
                <a:effectLst/>
                <a:latin typeface="Times New Roman" panose="02020603050405020304" pitchFamily="18" charset="0"/>
              </a:rPr>
              <a:t>Theo quy định tại </a:t>
            </a:r>
            <a:r>
              <a:rPr lang="vi-VN" sz="1800" b="1" i="0" dirty="0">
                <a:solidFill>
                  <a:srgbClr val="1F2839"/>
                </a:solidFill>
                <a:effectLst/>
                <a:latin typeface="Times New Roman" panose="02020603050405020304" pitchFamily="18" charset="0"/>
              </a:rPr>
              <a:t>Điều 20 Nghị định 126/2014/NĐ-CP</a:t>
            </a:r>
            <a:r>
              <a:rPr lang="vi-VN" sz="1800" b="0" i="0" dirty="0">
                <a:solidFill>
                  <a:srgbClr val="1F2839"/>
                </a:solidFill>
                <a:effectLst/>
                <a:latin typeface="Times New Roman" panose="02020603050405020304" pitchFamily="18" charset="0"/>
              </a:rPr>
              <a:t>, hồ sơ đăng ký kết hôn có yếu tố nước ngoài được lập thành 01 bộ bao gồm các giấy tờ sau:</a:t>
            </a:r>
          </a:p>
          <a:p>
            <a:pPr algn="just"/>
            <a:endParaRPr lang="vi-VN" b="0" i="0" dirty="0">
              <a:solidFill>
                <a:srgbClr val="1F2839"/>
              </a:solidFill>
              <a:effectLst/>
              <a:latin typeface="Times New Roman" panose="02020603050405020304" pitchFamily="18" charset="0"/>
            </a:endParaRPr>
          </a:p>
        </p:txBody>
      </p:sp>
      <p:pic>
        <p:nvPicPr>
          <p:cNvPr id="8" name="Picture 2" descr="Hướng dẫn chi tiết cách điền Mẫu tờ khai đăng ký kết hôn">
            <a:extLst>
              <a:ext uri="{FF2B5EF4-FFF2-40B4-BE49-F238E27FC236}">
                <a16:creationId xmlns:a16="http://schemas.microsoft.com/office/drawing/2014/main" id="{C43332A5-FC55-4EB0-AB70-67EC099D0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51" y="1249405"/>
            <a:ext cx="2209359" cy="27603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C67D450-AB15-4A82-97CF-BC061D8EC7A0}"/>
              </a:ext>
            </a:extLst>
          </p:cNvPr>
          <p:cNvSpPr txBox="1"/>
          <p:nvPr/>
        </p:nvSpPr>
        <p:spPr>
          <a:xfrm>
            <a:off x="107823" y="4022516"/>
            <a:ext cx="238206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vi-VN" sz="1800" b="0" i="0" dirty="0">
                <a:ln>
                  <a:solidFill>
                    <a:srgbClr val="00B0F0"/>
                  </a:solidFill>
                </a:ln>
                <a:solidFill>
                  <a:schemeClr val="accent1">
                    <a:lumMod val="50000"/>
                  </a:schemeClr>
                </a:solidFill>
                <a:effectLst/>
                <a:latin typeface="Times New Roman" panose="02020603050405020304" pitchFamily="18" charset="0"/>
              </a:rPr>
              <a:t>Mẫu tờ khai đăng ký kết hôn</a:t>
            </a:r>
            <a:endParaRPr lang="vi-VN" dirty="0">
              <a:ln>
                <a:solidFill>
                  <a:srgbClr val="00B0F0"/>
                </a:solidFill>
              </a:ln>
              <a:solidFill>
                <a:schemeClr val="accent1">
                  <a:lumMod val="50000"/>
                </a:schemeClr>
              </a:solidFill>
            </a:endParaRPr>
          </a:p>
        </p:txBody>
      </p:sp>
      <p:pic>
        <p:nvPicPr>
          <p:cNvPr id="10" name="Picture 4" descr="Thủ tục cấp giấy xác nhận tình trạng hôn nhân – Tư Vấn Luật">
            <a:extLst>
              <a:ext uri="{FF2B5EF4-FFF2-40B4-BE49-F238E27FC236}">
                <a16:creationId xmlns:a16="http://schemas.microsoft.com/office/drawing/2014/main" id="{E444D0BF-8FEB-442D-8305-190964877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235" y="1075881"/>
            <a:ext cx="2133422" cy="27603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464F06B-F5B3-4008-AD8E-5E6C853BF15C}"/>
              </a:ext>
            </a:extLst>
          </p:cNvPr>
          <p:cNvSpPr txBox="1"/>
          <p:nvPr/>
        </p:nvSpPr>
        <p:spPr>
          <a:xfrm>
            <a:off x="2952950" y="3477999"/>
            <a:ext cx="2695576"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vi-VN" sz="1800" b="0" i="0" dirty="0">
                <a:solidFill>
                  <a:srgbClr val="0070C0"/>
                </a:solidFill>
                <a:effectLst/>
                <a:latin typeface="Times New Roman" panose="02020603050405020304" pitchFamily="18" charset="0"/>
              </a:rPr>
              <a:t>Giấy xác nhận tình trạng hôn nhân hoặc tờ khai đăng ký kết hôn có xác nhận tình trạng hôn nhân của công dân Việt Nam được cấp chưa quá 06 tháng, tính đến ngày nhận hồ sơ</a:t>
            </a:r>
            <a:endParaRPr lang="vi-VN" dirty="0">
              <a:ln>
                <a:solidFill>
                  <a:srgbClr val="00B0F0"/>
                </a:solidFill>
              </a:ln>
              <a:solidFill>
                <a:srgbClr val="0070C0"/>
              </a:solidFill>
            </a:endParaRPr>
          </a:p>
        </p:txBody>
      </p:sp>
      <p:grpSp>
        <p:nvGrpSpPr>
          <p:cNvPr id="12" name="Group 11">
            <a:extLst>
              <a:ext uri="{FF2B5EF4-FFF2-40B4-BE49-F238E27FC236}">
                <a16:creationId xmlns:a16="http://schemas.microsoft.com/office/drawing/2014/main" id="{3BE754EC-5498-4B6D-852C-45A5CA045BE3}"/>
              </a:ext>
            </a:extLst>
          </p:cNvPr>
          <p:cNvGrpSpPr/>
          <p:nvPr/>
        </p:nvGrpSpPr>
        <p:grpSpPr>
          <a:xfrm>
            <a:off x="6009774" y="930708"/>
            <a:ext cx="2695576" cy="5137697"/>
            <a:chOff x="6009774" y="930708"/>
            <a:chExt cx="2695576" cy="5137697"/>
          </a:xfrm>
        </p:grpSpPr>
        <p:pic>
          <p:nvPicPr>
            <p:cNvPr id="1026" name="Picture 2" descr="Khám sức khỏe khi kết hôn với người nước ngoài | Anzlaw">
              <a:extLst>
                <a:ext uri="{FF2B5EF4-FFF2-40B4-BE49-F238E27FC236}">
                  <a16:creationId xmlns:a16="http://schemas.microsoft.com/office/drawing/2014/main" id="{2143B360-5683-49DA-B265-2C461E4A65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394" y="930708"/>
              <a:ext cx="1702268" cy="22696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AD81DE7-58CC-4B0B-A655-5B8B9492E822}"/>
                </a:ext>
              </a:extLst>
            </p:cNvPr>
            <p:cNvSpPr txBox="1"/>
            <p:nvPr/>
          </p:nvSpPr>
          <p:spPr>
            <a:xfrm>
              <a:off x="6009774" y="3206083"/>
              <a:ext cx="2695576"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vi-VN" sz="1800" b="0" i="0" dirty="0">
                  <a:solidFill>
                    <a:schemeClr val="accent1">
                      <a:lumMod val="75000"/>
                    </a:schemeClr>
                  </a:solidFill>
                  <a:effectLst/>
                  <a:latin typeface="Times New Roman" panose="02020603050405020304" pitchFamily="18" charset="0"/>
                </a:rPr>
                <a:t>Giấy của tổ chức y tế có thẩm quyền của Việt Nam hoặc nước ngoài xác nhận người đó không mắc bệnh tâm thần hoặc bệnh khác mà không có khả năng nhận thức, làm chủ được hành vi của mình cấp (chưa quá 06 tháng tính đến ngày nhận hồ sơ);</a:t>
              </a:r>
              <a:endParaRPr lang="vi-VN" dirty="0">
                <a:ln>
                  <a:solidFill>
                    <a:srgbClr val="00B0F0"/>
                  </a:solidFill>
                </a:ln>
                <a:solidFill>
                  <a:schemeClr val="accent1">
                    <a:lumMod val="75000"/>
                  </a:schemeClr>
                </a:solidFill>
              </a:endParaRPr>
            </a:p>
          </p:txBody>
        </p:sp>
      </p:grpSp>
      <p:pic>
        <p:nvPicPr>
          <p:cNvPr id="1030" name="Picture 6" descr="Thủ tục Ghi chú ly hôn mới nhất - immi.vn">
            <a:extLst>
              <a:ext uri="{FF2B5EF4-FFF2-40B4-BE49-F238E27FC236}">
                <a16:creationId xmlns:a16="http://schemas.microsoft.com/office/drawing/2014/main" id="{AE214A3C-E83C-4F11-9A29-4DBEACEB01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8396" y="930708"/>
            <a:ext cx="1876425" cy="24288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945AD0D-0E6B-4740-BA94-CC5185D568F5}"/>
              </a:ext>
            </a:extLst>
          </p:cNvPr>
          <p:cNvSpPr txBox="1"/>
          <p:nvPr/>
        </p:nvSpPr>
        <p:spPr>
          <a:xfrm>
            <a:off x="9148820" y="3206083"/>
            <a:ext cx="2695576" cy="34163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vi-VN" sz="1800" i="0" dirty="0">
                <a:solidFill>
                  <a:schemeClr val="accent1">
                    <a:lumMod val="75000"/>
                  </a:schemeClr>
                </a:solidFill>
                <a:effectLst/>
                <a:latin typeface="Times New Roman" panose="02020603050405020304" pitchFamily="18" charset="0"/>
              </a:rPr>
              <a:t>Giấy xác nhận ghi vào sổ hộ tịch việc ly hôn đã được giải quyết ở nước ngoài theo quy định của pháp luật Việt Nam (đối với công dân Việt Nam đã ly hôn tại cơ quan có thẩm quyền của nước ngoài, người nước ngoài đã ly hôn với công dân Việt Nam tại cơ quan có thẩm quyền của nước ngoài)</a:t>
            </a:r>
            <a:endParaRPr lang="vi-VN" dirty="0">
              <a:solidFill>
                <a:schemeClr val="accent1">
                  <a:lumMod val="75000"/>
                </a:schemeClr>
              </a:solidFill>
            </a:endParaRPr>
          </a:p>
        </p:txBody>
      </p:sp>
    </p:spTree>
    <p:extLst>
      <p:ext uri="{BB962C8B-B14F-4D97-AF65-F5344CB8AC3E}">
        <p14:creationId xmlns:p14="http://schemas.microsoft.com/office/powerpoint/2010/main" val="2432104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BD9F7D8-5563-42DE-A372-DA2C92BC8E93}"/>
              </a:ext>
            </a:extLst>
          </p:cNvPr>
          <p:cNvGrpSpPr/>
          <p:nvPr/>
        </p:nvGrpSpPr>
        <p:grpSpPr>
          <a:xfrm>
            <a:off x="2467133" y="1323736"/>
            <a:ext cx="3366635" cy="3923013"/>
            <a:chOff x="1023235" y="419652"/>
            <a:chExt cx="2695576" cy="2683469"/>
          </a:xfrm>
        </p:grpSpPr>
        <p:pic>
          <p:nvPicPr>
            <p:cNvPr id="2052" name="Picture 4" descr="Chính thức bỏ sổ hộ khẩu, sổ tạm trú kể từ hôm nay, 1/1/2023">
              <a:extLst>
                <a:ext uri="{FF2B5EF4-FFF2-40B4-BE49-F238E27FC236}">
                  <a16:creationId xmlns:a16="http://schemas.microsoft.com/office/drawing/2014/main" id="{5270DF30-40FC-441B-A888-66F6A74FD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235" y="419652"/>
              <a:ext cx="2695576" cy="17845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D7CC0FF-CCD1-4AAF-9E56-5FC9DE85BF1D}"/>
                </a:ext>
              </a:extLst>
            </p:cNvPr>
            <p:cNvSpPr txBox="1"/>
            <p:nvPr/>
          </p:nvSpPr>
          <p:spPr>
            <a:xfrm>
              <a:off x="1023235" y="2282057"/>
              <a:ext cx="2695576" cy="82106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endParaRPr lang="vi-VN" sz="1800" b="0" i="0" dirty="0">
                <a:solidFill>
                  <a:schemeClr val="accent1">
                    <a:lumMod val="75000"/>
                  </a:schemeClr>
                </a:solidFill>
                <a:effectLst/>
                <a:latin typeface="Times New Roman" panose="02020603050405020304" pitchFamily="18" charset="0"/>
              </a:endParaRPr>
            </a:p>
            <a:p>
              <a:pPr algn="ctr"/>
              <a:r>
                <a:rPr lang="vi-VN" sz="1800" b="0" i="0" dirty="0">
                  <a:solidFill>
                    <a:schemeClr val="accent1">
                      <a:lumMod val="75000"/>
                    </a:schemeClr>
                  </a:solidFill>
                  <a:effectLst/>
                  <a:latin typeface="Times New Roman" panose="02020603050405020304" pitchFamily="18" charset="0"/>
                </a:rPr>
                <a:t>Bản sao sổ hộ khẩu hoặc sổ tạm trú (đối với công dân Việt Nam cư trú ở trong nước)</a:t>
              </a:r>
            </a:p>
          </p:txBody>
        </p:sp>
      </p:grpSp>
      <p:grpSp>
        <p:nvGrpSpPr>
          <p:cNvPr id="8" name="Group 7">
            <a:extLst>
              <a:ext uri="{FF2B5EF4-FFF2-40B4-BE49-F238E27FC236}">
                <a16:creationId xmlns:a16="http://schemas.microsoft.com/office/drawing/2014/main" id="{D9D409CE-5461-4943-A995-393DA386E8D4}"/>
              </a:ext>
            </a:extLst>
          </p:cNvPr>
          <p:cNvGrpSpPr/>
          <p:nvPr/>
        </p:nvGrpSpPr>
        <p:grpSpPr>
          <a:xfrm>
            <a:off x="6217920" y="1323736"/>
            <a:ext cx="3687832" cy="3735172"/>
            <a:chOff x="5075672" y="419652"/>
            <a:chExt cx="2695576" cy="2952170"/>
          </a:xfrm>
        </p:grpSpPr>
        <p:pic>
          <p:nvPicPr>
            <p:cNvPr id="2054" name="Picture 6" descr="Điều kiện &amp; thủ tục làm thẻ tạm trú cho người nước ngoài tại Việt Nam 2025">
              <a:extLst>
                <a:ext uri="{FF2B5EF4-FFF2-40B4-BE49-F238E27FC236}">
                  <a16:creationId xmlns:a16="http://schemas.microsoft.com/office/drawing/2014/main" id="{3BB5C462-B309-4A17-834B-BCAAB9B7D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3773" y="419652"/>
              <a:ext cx="2657475" cy="17145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B15297B-C3C2-4535-B6B6-317FA4A3890B}"/>
                </a:ext>
              </a:extLst>
            </p:cNvPr>
            <p:cNvSpPr txBox="1"/>
            <p:nvPr/>
          </p:nvSpPr>
          <p:spPr>
            <a:xfrm>
              <a:off x="5075672" y="2204185"/>
              <a:ext cx="2695576" cy="116763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endParaRPr lang="vi-VN" dirty="0">
                <a:solidFill>
                  <a:schemeClr val="accent1">
                    <a:lumMod val="75000"/>
                  </a:schemeClr>
                </a:solidFill>
                <a:latin typeface="+mj-lt"/>
              </a:endParaRPr>
            </a:p>
            <a:p>
              <a:pPr algn="ctr"/>
              <a:r>
                <a:rPr lang="vi-VN" dirty="0">
                  <a:solidFill>
                    <a:schemeClr val="accent1">
                      <a:lumMod val="75000"/>
                    </a:schemeClr>
                  </a:solidFill>
                  <a:latin typeface="+mj-lt"/>
                </a:rPr>
                <a:t>Thẻ thường trú hoặc Thẻ tạm trú hoặc Chứng nhận tạm trú (đối với người nước ngoài thường trú hoặc tạm trú tại Việt Nam kết hôn với nhau).</a:t>
              </a:r>
            </a:p>
          </p:txBody>
        </p:sp>
      </p:grpSp>
    </p:spTree>
    <p:extLst>
      <p:ext uri="{BB962C8B-B14F-4D97-AF65-F5344CB8AC3E}">
        <p14:creationId xmlns:p14="http://schemas.microsoft.com/office/powerpoint/2010/main" val="3968861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2139</Words>
  <Application>Microsoft Office PowerPoint</Application>
  <PresentationFormat>Widescreen</PresentationFormat>
  <Paragraphs>177</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vt:lpstr>
      <vt:lpstr>Calibri</vt:lpstr>
      <vt:lpstr>Calibri Light</vt:lpstr>
      <vt:lpstr>Helvetica Neue</vt:lpstr>
      <vt:lpstr>Times New Roman</vt:lpstr>
      <vt:lpstr>Wingdings</vt:lpstr>
      <vt:lpstr>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Thong Phan Huy</dc:creator>
  <cp:lastModifiedBy>Thong Phan Huy</cp:lastModifiedBy>
  <cp:revision>16</cp:revision>
  <dcterms:created xsi:type="dcterms:W3CDTF">2025-04-20T15:53:49Z</dcterms:created>
  <dcterms:modified xsi:type="dcterms:W3CDTF">2025-05-25T10:37:43Z</dcterms:modified>
</cp:coreProperties>
</file>